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368" r:id="rId3"/>
    <p:sldId id="328" r:id="rId4"/>
    <p:sldId id="331" r:id="rId5"/>
    <p:sldId id="332" r:id="rId6"/>
    <p:sldId id="333" r:id="rId7"/>
    <p:sldId id="305" r:id="rId8"/>
    <p:sldId id="334" r:id="rId9"/>
    <p:sldId id="335" r:id="rId10"/>
    <p:sldId id="336" r:id="rId11"/>
    <p:sldId id="337" r:id="rId12"/>
    <p:sldId id="338" r:id="rId13"/>
    <p:sldId id="339" r:id="rId14"/>
    <p:sldId id="369" r:id="rId15"/>
    <p:sldId id="340" r:id="rId16"/>
    <p:sldId id="341" r:id="rId17"/>
    <p:sldId id="342" r:id="rId18"/>
    <p:sldId id="343" r:id="rId19"/>
    <p:sldId id="344" r:id="rId20"/>
    <p:sldId id="370" r:id="rId21"/>
    <p:sldId id="348" r:id="rId22"/>
    <p:sldId id="360" r:id="rId23"/>
    <p:sldId id="349" r:id="rId24"/>
    <p:sldId id="356" r:id="rId25"/>
    <p:sldId id="357" r:id="rId26"/>
    <p:sldId id="358" r:id="rId27"/>
    <p:sldId id="359" r:id="rId28"/>
    <p:sldId id="350" r:id="rId29"/>
    <p:sldId id="351" r:id="rId30"/>
    <p:sldId id="364" r:id="rId31"/>
    <p:sldId id="366" r:id="rId32"/>
    <p:sldId id="361" r:id="rId33"/>
    <p:sldId id="362" r:id="rId34"/>
    <p:sldId id="363" r:id="rId35"/>
    <p:sldId id="353" r:id="rId36"/>
    <p:sldId id="371" r:id="rId37"/>
    <p:sldId id="352" r:id="rId38"/>
    <p:sldId id="354" r:id="rId39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6391" autoAdjust="0"/>
  </p:normalViewPr>
  <p:slideViewPr>
    <p:cSldViewPr snapToGrid="0">
      <p:cViewPr varScale="1">
        <p:scale>
          <a:sx n="79" d="100"/>
          <a:sy n="79" d="100"/>
        </p:scale>
        <p:origin x="114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07B77-FAB1-42D5-B7E7-841812D42AAC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C97EB-35D9-4A42-9DB4-4BE2A29A9C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13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3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34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76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47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20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51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36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16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12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4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33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FC34-C8AB-4314-8666-756B4DA8FEF3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74DAD-B8E1-47D0-9380-12ECB22CA1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9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대각선 방향의 모서리가 잘린 사각형 11"/>
          <p:cNvSpPr/>
          <p:nvPr/>
        </p:nvSpPr>
        <p:spPr>
          <a:xfrm>
            <a:off x="590325" y="431454"/>
            <a:ext cx="9526080" cy="4125433"/>
          </a:xfrm>
          <a:prstGeom prst="snip2Diag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90325" y="512761"/>
            <a:ext cx="999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청년연계형</a:t>
            </a:r>
            <a:r>
              <a:rPr lang="ko-KR" altLang="en-US" sz="4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내일채움공제 매뉴얼</a:t>
            </a:r>
            <a:endParaRPr lang="en-US" altLang="ko-KR" sz="48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56" y="5465274"/>
            <a:ext cx="2107872" cy="9428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712" y="5352899"/>
            <a:ext cx="2902319" cy="10062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5983" y="2994121"/>
            <a:ext cx="5270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청년연계형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기업</a:t>
            </a: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342900" indent="-342900">
              <a:buAutoNum type="arabicPeriod"/>
            </a:pPr>
            <a:r>
              <a:rPr lang="ko-KR" altLang="en-US" sz="3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청년연계형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핵심인력</a:t>
            </a: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931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0026" y="1343544"/>
            <a:ext cx="59863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11. [</a:t>
            </a:r>
            <a:r>
              <a:rPr lang="ko-KR" altLang="en-US" dirty="0"/>
              <a:t>청년 </a:t>
            </a:r>
            <a:r>
              <a:rPr lang="ko-KR" altLang="en-US" dirty="0" err="1"/>
              <a:t>연계형</a:t>
            </a:r>
            <a:r>
              <a:rPr lang="ko-KR" altLang="en-US" dirty="0"/>
              <a:t> 내일채움공제</a:t>
            </a:r>
            <a:r>
              <a:rPr lang="en-US" altLang="ko-KR" dirty="0"/>
              <a:t>]</a:t>
            </a:r>
            <a:r>
              <a:rPr lang="ko-KR" altLang="en-US" dirty="0"/>
              <a:t> 버튼을 누릅니다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42" y="2161514"/>
            <a:ext cx="7818574" cy="3206052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5928829" y="2161513"/>
            <a:ext cx="3971933" cy="2722037"/>
          </a:xfrm>
          <a:prstGeom prst="frame">
            <a:avLst>
              <a:gd name="adj1" fmla="val 69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797336" y="1976847"/>
            <a:ext cx="468701" cy="369332"/>
            <a:chOff x="6713149" y="6180069"/>
            <a:chExt cx="468701" cy="369332"/>
          </a:xfrm>
        </p:grpSpPr>
        <p:sp>
          <p:nvSpPr>
            <p:cNvPr id="8" name="타원 7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7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869"/>
          <a:stretch/>
        </p:blipFill>
        <p:spPr>
          <a:xfrm>
            <a:off x="0" y="691595"/>
            <a:ext cx="8096250" cy="5458668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117665" y="2092426"/>
            <a:ext cx="1254509" cy="444401"/>
          </a:xfrm>
          <a:prstGeom prst="frame">
            <a:avLst>
              <a:gd name="adj1" fmla="val 56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액자 7"/>
          <p:cNvSpPr/>
          <p:nvPr/>
        </p:nvSpPr>
        <p:spPr>
          <a:xfrm>
            <a:off x="5809436" y="3067050"/>
            <a:ext cx="1305740" cy="385511"/>
          </a:xfrm>
          <a:prstGeom prst="frame">
            <a:avLst>
              <a:gd name="adj1" fmla="val 81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1/2 액자 8"/>
          <p:cNvSpPr/>
          <p:nvPr/>
        </p:nvSpPr>
        <p:spPr>
          <a:xfrm rot="13707922">
            <a:off x="5810102" y="2610089"/>
            <a:ext cx="281105" cy="546479"/>
          </a:xfrm>
          <a:prstGeom prst="halfFrame">
            <a:avLst>
              <a:gd name="adj1" fmla="val 23681"/>
              <a:gd name="adj2" fmla="val 192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2387" y="2213914"/>
            <a:ext cx="42906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12. </a:t>
            </a:r>
            <a:r>
              <a:rPr lang="en-US" altLang="ko-KR" b="1" dirty="0"/>
              <a:t>[</a:t>
            </a:r>
            <a:r>
              <a:rPr lang="ko-KR" altLang="en-US" b="1" dirty="0"/>
              <a:t>약관전문보기</a:t>
            </a:r>
            <a:r>
              <a:rPr lang="en-US" altLang="ko-KR" b="1" dirty="0"/>
              <a:t>(</a:t>
            </a:r>
            <a:r>
              <a:rPr lang="ko-KR" altLang="en-US" b="1" dirty="0"/>
              <a:t>필수</a:t>
            </a:r>
            <a:r>
              <a:rPr lang="en-US" altLang="ko-KR" b="1" dirty="0"/>
              <a:t>)] </a:t>
            </a:r>
            <a:r>
              <a:rPr lang="ko-KR" altLang="en-US" dirty="0"/>
              <a:t>클릭하여 확인</a:t>
            </a:r>
            <a:r>
              <a:rPr lang="en-US" altLang="ko-KR" dirty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     [</a:t>
            </a:r>
            <a:r>
              <a:rPr lang="ko-KR" altLang="en-US" b="1" dirty="0" err="1"/>
              <a:t>공제약관</a:t>
            </a:r>
            <a:r>
              <a:rPr lang="ko-KR" altLang="en-US" b="1" dirty="0"/>
              <a:t> 주요내용 설명</a:t>
            </a:r>
            <a:r>
              <a:rPr lang="en-US" altLang="ko-KR" b="1" dirty="0"/>
              <a:t>]</a:t>
            </a:r>
            <a:r>
              <a:rPr lang="ko-KR" altLang="en-US" dirty="0"/>
              <a:t>을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확인합니다</a:t>
            </a:r>
            <a:r>
              <a:rPr lang="en-US" altLang="ko-KR" dirty="0"/>
              <a:t>.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-19049" y="1844582"/>
            <a:ext cx="468701" cy="369332"/>
            <a:chOff x="6713149" y="6180069"/>
            <a:chExt cx="468701" cy="369332"/>
          </a:xfrm>
        </p:grpSpPr>
        <p:sp>
          <p:nvSpPr>
            <p:cNvPr id="12" name="타원 11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90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53346"/>
          <a:stretch/>
        </p:blipFill>
        <p:spPr>
          <a:xfrm>
            <a:off x="76199" y="1130299"/>
            <a:ext cx="7916188" cy="4368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0462" y="2242489"/>
            <a:ext cx="44567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13</a:t>
            </a:r>
            <a:r>
              <a:rPr lang="en-US" altLang="ko-KR" b="1" dirty="0"/>
              <a:t>. [</a:t>
            </a:r>
            <a:r>
              <a:rPr lang="ko-KR" altLang="en-US" b="1" dirty="0"/>
              <a:t>기업 및 개인</a:t>
            </a:r>
            <a:r>
              <a:rPr lang="en-US" altLang="ko-KR" b="1" dirty="0"/>
              <a:t>(</a:t>
            </a:r>
            <a:r>
              <a:rPr lang="ko-KR" altLang="en-US" b="1" dirty="0"/>
              <a:t>신용</a:t>
            </a:r>
            <a:r>
              <a:rPr lang="en-US" altLang="ko-KR" b="1" dirty="0"/>
              <a:t>)</a:t>
            </a:r>
            <a:r>
              <a:rPr lang="ko-KR" altLang="en-US" b="1" dirty="0"/>
              <a:t>정보 수집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이용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제공 동의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 수집</a:t>
            </a:r>
            <a:r>
              <a:rPr lang="en-US" altLang="ko-KR" dirty="0">
                <a:latin typeface="맑은 고딕" panose="020B0503020000020004" pitchFamily="50" charset="-127"/>
              </a:rPr>
              <a:t>·</a:t>
            </a:r>
            <a:r>
              <a:rPr lang="ko-KR" altLang="en-US" dirty="0">
                <a:latin typeface="맑은 고딕" panose="020B0503020000020004" pitchFamily="50" charset="-127"/>
              </a:rPr>
              <a:t>이용에 관한 사항</a:t>
            </a:r>
            <a:endParaRPr lang="en-US" altLang="ko-KR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 확인 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필수적 정보와 선택적 정보에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각각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미동의 체크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dirty="0"/>
              <a:t> </a:t>
            </a:r>
          </a:p>
        </p:txBody>
      </p:sp>
      <p:sp>
        <p:nvSpPr>
          <p:cNvPr id="4" name="액자 3"/>
          <p:cNvSpPr/>
          <p:nvPr/>
        </p:nvSpPr>
        <p:spPr>
          <a:xfrm>
            <a:off x="76199" y="4711801"/>
            <a:ext cx="5857876" cy="707924"/>
          </a:xfrm>
          <a:prstGeom prst="frame">
            <a:avLst>
              <a:gd name="adj1" fmla="val 45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-76199" y="4447760"/>
            <a:ext cx="468701" cy="369332"/>
            <a:chOff x="6713149" y="6180069"/>
            <a:chExt cx="468701" cy="369332"/>
          </a:xfrm>
        </p:grpSpPr>
        <p:sp>
          <p:nvSpPr>
            <p:cNvPr id="6" name="타원 5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4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49772"/>
          <a:stretch/>
        </p:blipFill>
        <p:spPr>
          <a:xfrm>
            <a:off x="0" y="1054100"/>
            <a:ext cx="7916188" cy="4703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4762" y="2242489"/>
            <a:ext cx="445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14</a:t>
            </a:r>
            <a:r>
              <a:rPr lang="en-US" altLang="ko-KR" b="1" dirty="0"/>
              <a:t>. [</a:t>
            </a:r>
            <a:r>
              <a:rPr lang="ko-KR" altLang="en-US" b="1" dirty="0"/>
              <a:t>기업 및 개인</a:t>
            </a:r>
            <a:r>
              <a:rPr lang="en-US" altLang="ko-KR" b="1" dirty="0"/>
              <a:t>(</a:t>
            </a:r>
            <a:r>
              <a:rPr lang="ko-KR" altLang="en-US" b="1" dirty="0"/>
              <a:t>신용</a:t>
            </a:r>
            <a:r>
              <a:rPr lang="en-US" altLang="ko-KR" b="1" dirty="0"/>
              <a:t>)</a:t>
            </a:r>
            <a:r>
              <a:rPr lang="ko-KR" altLang="en-US" b="1" dirty="0"/>
              <a:t>정보 수집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이용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제공 동의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 제공에 </a:t>
            </a:r>
            <a:r>
              <a:rPr lang="ko-KR" altLang="en-US" dirty="0">
                <a:latin typeface="맑은 고딕" panose="020B0503020000020004" pitchFamily="50" charset="-127"/>
              </a:rPr>
              <a:t>관한 사항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확인 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체크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dirty="0"/>
              <a:t> 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sp>
        <p:nvSpPr>
          <p:cNvPr id="5" name="액자 4"/>
          <p:cNvSpPr/>
          <p:nvPr/>
        </p:nvSpPr>
        <p:spPr>
          <a:xfrm>
            <a:off x="76200" y="3216375"/>
            <a:ext cx="7868562" cy="1803300"/>
          </a:xfrm>
          <a:prstGeom prst="frame">
            <a:avLst>
              <a:gd name="adj1" fmla="val 14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-34326" y="2969053"/>
            <a:ext cx="468701" cy="369332"/>
            <a:chOff x="6713149" y="6180069"/>
            <a:chExt cx="468701" cy="369332"/>
          </a:xfrm>
        </p:grpSpPr>
        <p:sp>
          <p:nvSpPr>
            <p:cNvPr id="7" name="타원 6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973336" y="3634307"/>
            <a:ext cx="4456788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15. </a:t>
            </a:r>
            <a:r>
              <a:rPr lang="ko-KR" altLang="en-US" dirty="0"/>
              <a:t>내용 및 안내사항을 모두 확인한 후</a:t>
            </a:r>
            <a:r>
              <a:rPr lang="en-US" altLang="ko-KR" dirty="0"/>
              <a:t>,    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en-US" altLang="ko-KR" b="1" dirty="0"/>
              <a:t>[</a:t>
            </a:r>
            <a:r>
              <a:rPr lang="ko-KR" altLang="en-US" b="1" dirty="0"/>
              <a:t>다음단계</a:t>
            </a:r>
            <a:r>
              <a:rPr lang="en-US" altLang="ko-KR" b="1" dirty="0"/>
              <a:t>]</a:t>
            </a:r>
            <a:r>
              <a:rPr lang="en-US" altLang="ko-KR" dirty="0"/>
              <a:t> </a:t>
            </a:r>
            <a:r>
              <a:rPr lang="ko-KR" altLang="en-US" dirty="0"/>
              <a:t>버튼을</a:t>
            </a:r>
            <a:r>
              <a:rPr lang="en-US" altLang="ko-KR" dirty="0"/>
              <a:t> </a:t>
            </a:r>
            <a:r>
              <a:rPr lang="ko-KR" altLang="en-US" dirty="0"/>
              <a:t>눌러 넘어갑니다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sp>
        <p:nvSpPr>
          <p:cNvPr id="15" name="액자 14"/>
          <p:cNvSpPr/>
          <p:nvPr/>
        </p:nvSpPr>
        <p:spPr>
          <a:xfrm>
            <a:off x="4049753" y="5266997"/>
            <a:ext cx="1272745" cy="426437"/>
          </a:xfrm>
          <a:prstGeom prst="frame">
            <a:avLst>
              <a:gd name="adj1" fmla="val 56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3860575" y="5091508"/>
            <a:ext cx="593003" cy="388707"/>
            <a:chOff x="6741824" y="6217466"/>
            <a:chExt cx="468701" cy="309517"/>
          </a:xfrm>
        </p:grpSpPr>
        <p:sp>
          <p:nvSpPr>
            <p:cNvPr id="17" name="타원 16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1824" y="6217466"/>
              <a:ext cx="468701" cy="294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78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7" y="1421475"/>
            <a:ext cx="7372084" cy="4172989"/>
          </a:xfrm>
          <a:prstGeom prst="rect">
            <a:avLst/>
          </a:prstGeom>
        </p:spPr>
      </p:pic>
      <p:sp>
        <p:nvSpPr>
          <p:cNvPr id="3" name="액자 2"/>
          <p:cNvSpPr/>
          <p:nvPr/>
        </p:nvSpPr>
        <p:spPr>
          <a:xfrm>
            <a:off x="209200" y="4269366"/>
            <a:ext cx="7081058" cy="618520"/>
          </a:xfrm>
          <a:prstGeom prst="frame">
            <a:avLst>
              <a:gd name="adj1" fmla="val 14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0447" y="4084971"/>
            <a:ext cx="593003" cy="388707"/>
            <a:chOff x="6741824" y="6217466"/>
            <a:chExt cx="468701" cy="309517"/>
          </a:xfrm>
        </p:grpSpPr>
        <p:sp>
          <p:nvSpPr>
            <p:cNvPr id="5" name="타원 4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41824" y="6217466"/>
              <a:ext cx="468701" cy="294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16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액자 6"/>
          <p:cNvSpPr/>
          <p:nvPr/>
        </p:nvSpPr>
        <p:spPr>
          <a:xfrm>
            <a:off x="3778370" y="5149969"/>
            <a:ext cx="1076259" cy="345057"/>
          </a:xfrm>
          <a:prstGeom prst="frame">
            <a:avLst>
              <a:gd name="adj1" fmla="val 56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550440" y="4887885"/>
            <a:ext cx="486502" cy="369332"/>
            <a:chOff x="6713149" y="6180069"/>
            <a:chExt cx="468701" cy="375877"/>
          </a:xfrm>
        </p:grpSpPr>
        <p:sp>
          <p:nvSpPr>
            <p:cNvPr id="9" name="타원 8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13149" y="6180069"/>
              <a:ext cx="468701" cy="37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17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65324" y="2242489"/>
            <a:ext cx="527858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16</a:t>
            </a:r>
            <a:r>
              <a:rPr lang="en-US" altLang="ko-KR" b="1" dirty="0"/>
              <a:t>. [</a:t>
            </a:r>
            <a:r>
              <a:rPr lang="ko-KR" altLang="en-US" b="1" dirty="0" err="1"/>
              <a:t>부당행위・부정수급</a:t>
            </a:r>
            <a:r>
              <a:rPr lang="ko-KR" altLang="en-US" b="1" dirty="0"/>
              <a:t> 안내 및 서약서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제공에 </a:t>
            </a:r>
            <a:r>
              <a:rPr lang="ko-KR" altLang="en-US" dirty="0">
                <a:latin typeface="맑은 고딕" panose="020B0503020000020004" pitchFamily="50" charset="-127"/>
              </a:rPr>
              <a:t>관한 사항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 확인 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체크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dirty="0"/>
              <a:t> 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17. </a:t>
            </a:r>
            <a:r>
              <a:rPr lang="ko-KR" altLang="en-US" dirty="0"/>
              <a:t>내용 및 안내사항을 모두 확인한 후</a:t>
            </a:r>
            <a:r>
              <a:rPr lang="en-US" altLang="ko-KR" dirty="0"/>
              <a:t>,    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en-US" altLang="ko-KR" b="1" dirty="0"/>
              <a:t>[</a:t>
            </a:r>
            <a:r>
              <a:rPr lang="ko-KR" altLang="en-US" b="1" dirty="0"/>
              <a:t>다음단계</a:t>
            </a:r>
            <a:r>
              <a:rPr lang="en-US" altLang="ko-KR" b="1" dirty="0"/>
              <a:t>]</a:t>
            </a:r>
            <a:r>
              <a:rPr lang="en-US" altLang="ko-KR" dirty="0"/>
              <a:t> </a:t>
            </a:r>
            <a:r>
              <a:rPr lang="ko-KR" altLang="en-US" dirty="0"/>
              <a:t>버튼을</a:t>
            </a:r>
            <a:r>
              <a:rPr lang="en-US" altLang="ko-KR" dirty="0"/>
              <a:t> </a:t>
            </a:r>
            <a:r>
              <a:rPr lang="ko-KR" altLang="en-US" dirty="0"/>
              <a:t>눌러 넘어갑니다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38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13"/>
            <a:ext cx="7419975" cy="6734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3812" y="2567476"/>
            <a:ext cx="41477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18. </a:t>
            </a:r>
            <a:r>
              <a:rPr lang="ko-KR" altLang="en-US" dirty="0"/>
              <a:t>기업 정보를 확인 후</a:t>
            </a:r>
            <a:r>
              <a:rPr lang="en-US" altLang="ko-KR" dirty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변동사항 있을 시 수정합니다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      </a:t>
            </a:r>
            <a:r>
              <a:rPr lang="en-US" altLang="ko-KR" sz="1400" b="1" dirty="0"/>
              <a:t>*</a:t>
            </a:r>
            <a:r>
              <a:rPr lang="ko-KR" altLang="en-US" sz="1400" b="1" dirty="0" err="1"/>
              <a:t>필수값</a:t>
            </a:r>
            <a:r>
              <a:rPr lang="ko-KR" altLang="en-US" sz="1400" b="1" dirty="0"/>
              <a:t> 반드시 입력</a:t>
            </a:r>
            <a:endParaRPr lang="en-US" altLang="ko-KR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1338753" y="1942231"/>
            <a:ext cx="966297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38753" y="2567476"/>
            <a:ext cx="966297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338753" y="3490807"/>
            <a:ext cx="1871172" cy="1667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338754" y="3158949"/>
            <a:ext cx="518622" cy="17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329229" y="4360989"/>
            <a:ext cx="518622" cy="17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338754" y="3814658"/>
            <a:ext cx="518622" cy="17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329229" y="4700538"/>
            <a:ext cx="1871172" cy="1667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329230" y="5024389"/>
            <a:ext cx="518622" cy="17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338755" y="5554448"/>
            <a:ext cx="518622" cy="17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338754" y="6060059"/>
            <a:ext cx="518622" cy="17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977305" y="5543517"/>
            <a:ext cx="518622" cy="17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989456" y="6060058"/>
            <a:ext cx="518622" cy="17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989455" y="1942231"/>
            <a:ext cx="620769" cy="17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967780" y="2458772"/>
            <a:ext cx="2175969" cy="1796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액자 17"/>
          <p:cNvSpPr/>
          <p:nvPr/>
        </p:nvSpPr>
        <p:spPr>
          <a:xfrm>
            <a:off x="95250" y="1725224"/>
            <a:ext cx="7267658" cy="5065190"/>
          </a:xfrm>
          <a:prstGeom prst="frame">
            <a:avLst>
              <a:gd name="adj1" fmla="val 4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-70935" y="1617883"/>
            <a:ext cx="468701" cy="369332"/>
            <a:chOff x="6713149" y="6180069"/>
            <a:chExt cx="468701" cy="369332"/>
          </a:xfrm>
        </p:grpSpPr>
        <p:sp>
          <p:nvSpPr>
            <p:cNvPr id="20" name="타원 19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18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9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325"/>
            <a:ext cx="7752140" cy="5362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9303" y="1803343"/>
            <a:ext cx="45038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19. </a:t>
            </a:r>
            <a:r>
              <a:rPr lang="ko-KR" altLang="en-US" dirty="0"/>
              <a:t>대표자 정보 및 청약 담당자 정보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확인 후</a:t>
            </a:r>
            <a:r>
              <a:rPr lang="en-US" altLang="ko-KR" dirty="0"/>
              <a:t>, </a:t>
            </a:r>
            <a:r>
              <a:rPr lang="ko-KR" altLang="en-US" dirty="0"/>
              <a:t>변동사항 있을 시 수정합니다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      </a:t>
            </a:r>
            <a:r>
              <a:rPr lang="en-US" altLang="ko-KR" sz="1400" b="1" dirty="0">
                <a:solidFill>
                  <a:srgbClr val="FF0000"/>
                </a:solidFill>
              </a:rPr>
              <a:t>*</a:t>
            </a:r>
            <a:r>
              <a:rPr lang="ko-KR" altLang="en-US" sz="1400" b="1" dirty="0" err="1"/>
              <a:t>필수값</a:t>
            </a:r>
            <a:r>
              <a:rPr lang="ko-KR" altLang="en-US" sz="1400" b="1" dirty="0"/>
              <a:t> 반드시 입력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en-US" altLang="ko-KR" dirty="0"/>
              <a:t>20. </a:t>
            </a:r>
            <a:r>
              <a:rPr lang="ko-KR" altLang="en-US" dirty="0"/>
              <a:t>정보를 모두 확인한 후</a:t>
            </a:r>
            <a:r>
              <a:rPr lang="en-US" altLang="ko-KR" dirty="0"/>
              <a:t>,    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en-US" altLang="ko-KR" b="1" dirty="0"/>
              <a:t>[</a:t>
            </a:r>
            <a:r>
              <a:rPr lang="ko-KR" altLang="en-US" b="1" dirty="0"/>
              <a:t>다음단계</a:t>
            </a:r>
            <a:r>
              <a:rPr lang="en-US" altLang="ko-KR" b="1" dirty="0"/>
              <a:t>]</a:t>
            </a:r>
            <a:r>
              <a:rPr lang="en-US" altLang="ko-KR" dirty="0"/>
              <a:t> </a:t>
            </a:r>
            <a:r>
              <a:rPr lang="ko-KR" altLang="en-US" dirty="0"/>
              <a:t>버튼을</a:t>
            </a:r>
            <a:r>
              <a:rPr lang="en-US" altLang="ko-KR" dirty="0"/>
              <a:t> </a:t>
            </a:r>
            <a:r>
              <a:rPr lang="ko-KR" altLang="en-US" dirty="0"/>
              <a:t>눌러 넘어갑니다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ko-KR" altLang="en-US" sz="1400" b="1" dirty="0">
                <a:solidFill>
                  <a:schemeClr val="accent5"/>
                </a:solidFill>
              </a:rPr>
              <a:t>★핸드폰 번호 </a:t>
            </a:r>
            <a:r>
              <a:rPr lang="ko-KR" altLang="en-US" sz="1400" b="1" dirty="0" err="1">
                <a:solidFill>
                  <a:schemeClr val="accent5"/>
                </a:solidFill>
              </a:rPr>
              <a:t>오기입하지</a:t>
            </a:r>
            <a:r>
              <a:rPr lang="ko-KR" altLang="en-US" sz="1400" b="1" dirty="0">
                <a:solidFill>
                  <a:schemeClr val="accent5"/>
                </a:solidFill>
              </a:rPr>
              <a:t> 않도록 주의바랍니다</a:t>
            </a:r>
            <a:r>
              <a:rPr lang="en-US" altLang="ko-KR" sz="1400" b="1" dirty="0">
                <a:solidFill>
                  <a:schemeClr val="accent5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/>
          </a:p>
        </p:txBody>
      </p:sp>
      <p:sp>
        <p:nvSpPr>
          <p:cNvPr id="4" name="직사각형 3"/>
          <p:cNvSpPr/>
          <p:nvPr/>
        </p:nvSpPr>
        <p:spPr>
          <a:xfrm>
            <a:off x="1330802" y="1377688"/>
            <a:ext cx="966297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30801" y="1937467"/>
            <a:ext cx="2175724" cy="1616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228267" y="1377688"/>
            <a:ext cx="2269813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228266" y="1917301"/>
            <a:ext cx="2269813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330801" y="3813971"/>
            <a:ext cx="2269813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330801" y="4376934"/>
            <a:ext cx="2269813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172606" y="3813970"/>
            <a:ext cx="2269813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172606" y="4357338"/>
            <a:ext cx="2325473" cy="2014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액자 11"/>
          <p:cNvSpPr/>
          <p:nvPr/>
        </p:nvSpPr>
        <p:spPr>
          <a:xfrm>
            <a:off x="0" y="684752"/>
            <a:ext cx="7752140" cy="4714184"/>
          </a:xfrm>
          <a:prstGeom prst="frame">
            <a:avLst>
              <a:gd name="adj1" fmla="val 5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-46918" y="405626"/>
            <a:ext cx="468701" cy="369332"/>
            <a:chOff x="6713149" y="6180069"/>
            <a:chExt cx="468701" cy="369332"/>
          </a:xfrm>
        </p:grpSpPr>
        <p:sp>
          <p:nvSpPr>
            <p:cNvPr id="14" name="타원 13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19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액자 15"/>
          <p:cNvSpPr/>
          <p:nvPr/>
        </p:nvSpPr>
        <p:spPr>
          <a:xfrm>
            <a:off x="3819063" y="5619646"/>
            <a:ext cx="1339660" cy="527990"/>
          </a:xfrm>
          <a:prstGeom prst="frame">
            <a:avLst>
              <a:gd name="adj1" fmla="val 56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584712" y="5409721"/>
            <a:ext cx="468701" cy="369332"/>
            <a:chOff x="6713149" y="6180069"/>
            <a:chExt cx="468701" cy="369332"/>
          </a:xfrm>
        </p:grpSpPr>
        <p:sp>
          <p:nvSpPr>
            <p:cNvPr id="18" name="타원 17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20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327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4322" y="1990173"/>
            <a:ext cx="48600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21. </a:t>
            </a:r>
            <a:r>
              <a:rPr lang="ko-KR" altLang="en-US" dirty="0"/>
              <a:t>핵심인력 정보 확인 및 입력합니다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sz="1600" dirty="0"/>
              <a:t>     *</a:t>
            </a:r>
            <a:r>
              <a:rPr lang="ko-KR" altLang="en-US" sz="1600" dirty="0"/>
              <a:t>특수관계인 여부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 *</a:t>
            </a:r>
            <a:r>
              <a:rPr lang="ko-KR" altLang="en-US" sz="1600" dirty="0"/>
              <a:t>중소기업</a:t>
            </a:r>
            <a:r>
              <a:rPr lang="en-US" altLang="ko-KR" sz="1600" dirty="0"/>
              <a:t>/</a:t>
            </a:r>
            <a:r>
              <a:rPr lang="ko-KR" altLang="en-US" sz="1600" dirty="0"/>
              <a:t>핵심인력 </a:t>
            </a:r>
            <a:r>
              <a:rPr lang="ko-KR" altLang="en-US" sz="1600" dirty="0" err="1"/>
              <a:t>월납부금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 *</a:t>
            </a:r>
            <a:r>
              <a:rPr lang="ko-KR" altLang="en-US" sz="1600" dirty="0" err="1"/>
              <a:t>공제기간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 *</a:t>
            </a:r>
            <a:r>
              <a:rPr lang="ko-KR" altLang="en-US" sz="1600" dirty="0"/>
              <a:t>납부일</a:t>
            </a:r>
            <a:r>
              <a:rPr lang="en-US" altLang="ko-KR" sz="1600" dirty="0"/>
              <a:t>(5</a:t>
            </a:r>
            <a:r>
              <a:rPr lang="ko-KR" altLang="en-US" sz="1600" dirty="0"/>
              <a:t>일</a:t>
            </a:r>
            <a:r>
              <a:rPr lang="en-US" altLang="ko-KR" sz="1600" dirty="0"/>
              <a:t>, 15</a:t>
            </a:r>
            <a:r>
              <a:rPr lang="ko-KR" altLang="en-US" sz="1600" dirty="0"/>
              <a:t>일</a:t>
            </a:r>
            <a:r>
              <a:rPr lang="en-US" altLang="ko-KR" sz="1600" dirty="0"/>
              <a:t>, 25</a:t>
            </a:r>
            <a:r>
              <a:rPr lang="ko-KR" altLang="en-US" sz="1600" dirty="0"/>
              <a:t>일 중 선택</a:t>
            </a:r>
            <a:r>
              <a:rPr lang="en-US" altLang="ko-KR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    *</a:t>
            </a:r>
            <a:r>
              <a:rPr lang="ko-KR" altLang="en-US" sz="1600" dirty="0" err="1"/>
              <a:t>만기공제금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수령여부</a:t>
            </a:r>
            <a:r>
              <a:rPr lang="en-US" altLang="ko-KR" sz="1600" dirty="0"/>
              <a:t>(</a:t>
            </a:r>
            <a:r>
              <a:rPr lang="ko-KR" altLang="en-US" sz="1600" dirty="0"/>
              <a:t>수령</a:t>
            </a:r>
            <a:r>
              <a:rPr lang="en-US" altLang="ko-KR" sz="1600" dirty="0"/>
              <a:t>/</a:t>
            </a:r>
            <a:r>
              <a:rPr lang="ko-KR" altLang="en-US" sz="1600" dirty="0" err="1"/>
              <a:t>미수령</a:t>
            </a:r>
            <a:r>
              <a:rPr lang="en-US" altLang="ko-KR" sz="1600" dirty="0"/>
              <a:t> </a:t>
            </a:r>
            <a:r>
              <a:rPr lang="ko-KR" altLang="en-US" sz="1600" dirty="0"/>
              <a:t>확인</a:t>
            </a:r>
            <a:r>
              <a:rPr lang="en-US" altLang="ko-KR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/>
              <a:t>   </a:t>
            </a:r>
            <a:r>
              <a:rPr lang="ko-KR" altLang="en-US" sz="1400" b="1" dirty="0"/>
              <a:t>→ </a:t>
            </a:r>
            <a:r>
              <a:rPr lang="ko-KR" altLang="en-US" sz="1200" b="1" dirty="0" err="1"/>
              <a:t>청년내일채움공제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만기시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만기공제금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수령</a:t>
            </a:r>
            <a:r>
              <a:rPr lang="en-US" altLang="ko-KR" sz="1200" b="1" dirty="0"/>
              <a:t>/</a:t>
            </a:r>
            <a:r>
              <a:rPr lang="ko-KR" altLang="en-US" sz="1200" b="1" dirty="0" err="1"/>
              <a:t>미수령</a:t>
            </a:r>
            <a:r>
              <a:rPr lang="ko-KR" altLang="en-US" sz="1200" b="1" dirty="0"/>
              <a:t> </a:t>
            </a: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</a:t>
            </a:r>
            <a:r>
              <a:rPr lang="ko-KR" altLang="en-US" sz="1200" b="1" dirty="0"/>
              <a:t>여부 상관없이 </a:t>
            </a:r>
            <a:r>
              <a:rPr lang="ko-KR" altLang="en-US" sz="1200" b="1" dirty="0" err="1"/>
              <a:t>청년연계형</a:t>
            </a:r>
            <a:r>
              <a:rPr lang="ko-KR" altLang="en-US" sz="1200" b="1" dirty="0"/>
              <a:t> 내일채움공제 </a:t>
            </a:r>
            <a:r>
              <a:rPr lang="ko-KR" altLang="en-US" sz="1200" b="1" dirty="0" err="1"/>
              <a:t>가입가능합니다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0070C0"/>
                </a:solidFill>
              </a:rPr>
              <a:t>    </a:t>
            </a:r>
            <a:endParaRPr lang="en-US" altLang="ko-KR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0" y="149061"/>
            <a:ext cx="7328873" cy="6630527"/>
          </a:xfrm>
          <a:prstGeom prst="rect">
            <a:avLst/>
          </a:prstGeom>
        </p:spPr>
      </p:pic>
      <p:sp>
        <p:nvSpPr>
          <p:cNvPr id="14" name="액자 13"/>
          <p:cNvSpPr/>
          <p:nvPr/>
        </p:nvSpPr>
        <p:spPr>
          <a:xfrm>
            <a:off x="224287" y="1990173"/>
            <a:ext cx="7260035" cy="4789415"/>
          </a:xfrm>
          <a:prstGeom prst="frame">
            <a:avLst>
              <a:gd name="adj1" fmla="val 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3578" y="2090898"/>
            <a:ext cx="966297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873110" y="2181819"/>
            <a:ext cx="966297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026393" y="2177186"/>
            <a:ext cx="966297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026393" y="2677518"/>
            <a:ext cx="966297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026393" y="3727342"/>
            <a:ext cx="966297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-10064" y="1857481"/>
            <a:ext cx="468701" cy="369332"/>
            <a:chOff x="6713149" y="6180069"/>
            <a:chExt cx="468701" cy="369332"/>
          </a:xfrm>
        </p:grpSpPr>
        <p:sp>
          <p:nvSpPr>
            <p:cNvPr id="17" name="타원 16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21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178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34321" y="1081379"/>
            <a:ext cx="4343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22. </a:t>
            </a:r>
            <a:r>
              <a:rPr lang="ko-KR" altLang="en-US" dirty="0"/>
              <a:t>기업기여금을 납입할 자동이체 계좌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정보를 입력 후 </a:t>
            </a:r>
            <a:r>
              <a:rPr lang="en-US" altLang="ko-KR" b="1" dirty="0"/>
              <a:t>[</a:t>
            </a:r>
            <a:r>
              <a:rPr lang="ko-KR" altLang="en-US" b="1" dirty="0"/>
              <a:t>검증</a:t>
            </a:r>
            <a:r>
              <a:rPr lang="en-US" altLang="ko-KR" b="1" dirty="0"/>
              <a:t>]</a:t>
            </a:r>
            <a:r>
              <a:rPr lang="en-US" altLang="ko-KR" dirty="0"/>
              <a:t> </a:t>
            </a:r>
            <a:r>
              <a:rPr lang="ko-KR" altLang="en-US" dirty="0"/>
              <a:t>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23. </a:t>
            </a:r>
            <a:r>
              <a:rPr lang="ko-KR" altLang="en-US" dirty="0"/>
              <a:t>관련 안내사항 확인 후</a:t>
            </a:r>
            <a:r>
              <a:rPr lang="en-US" altLang="ko-KR" dirty="0"/>
              <a:t>, </a:t>
            </a:r>
            <a:r>
              <a:rPr lang="ko-KR" altLang="en-US" dirty="0"/>
              <a:t>동의 체크 후</a:t>
            </a:r>
            <a:r>
              <a:rPr lang="en-US" altLang="ko-KR" dirty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b="1" dirty="0"/>
              <a:t>[</a:t>
            </a:r>
            <a:r>
              <a:rPr lang="ko-KR" altLang="en-US" b="1" dirty="0"/>
              <a:t>다음단계</a:t>
            </a:r>
            <a:r>
              <a:rPr lang="en-US" altLang="ko-KR" b="1" dirty="0"/>
              <a:t>]</a:t>
            </a:r>
            <a:r>
              <a:rPr lang="en-US" altLang="ko-KR" dirty="0"/>
              <a:t> </a:t>
            </a:r>
            <a:r>
              <a:rPr lang="ko-KR" altLang="en-US" dirty="0"/>
              <a:t>버튼을 누릅니다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0070C0"/>
                </a:solidFill>
              </a:rPr>
              <a:t>  ★핸드폰 번호가 포함된 평생계좌번호는</a:t>
            </a:r>
            <a:r>
              <a:rPr lang="en-US" altLang="ko-KR" sz="1400" b="1" dirty="0">
                <a:solidFill>
                  <a:srgbClr val="0070C0"/>
                </a:solidFill>
              </a:rPr>
              <a:t> </a:t>
            </a:r>
            <a:r>
              <a:rPr lang="ko-KR" altLang="en-US" sz="1400" b="1" dirty="0">
                <a:solidFill>
                  <a:srgbClr val="0070C0"/>
                </a:solidFill>
              </a:rPr>
              <a:t>사용이</a:t>
            </a:r>
            <a:endParaRPr lang="en-US" altLang="ko-KR" sz="1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0070C0"/>
                </a:solidFill>
              </a:rPr>
              <a:t>   </a:t>
            </a:r>
            <a:r>
              <a:rPr lang="ko-KR" altLang="en-US" sz="1400" b="1" dirty="0">
                <a:solidFill>
                  <a:srgbClr val="0070C0"/>
                </a:solidFill>
              </a:rPr>
              <a:t> 불가합니다</a:t>
            </a:r>
            <a:r>
              <a:rPr lang="en-US" altLang="ko-KR" sz="1400" b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0070C0"/>
                </a:solidFill>
              </a:rPr>
              <a:t>  ★</a:t>
            </a:r>
            <a:r>
              <a:rPr lang="en-US" altLang="ko-KR" sz="1400" b="1" spc="-110" dirty="0">
                <a:solidFill>
                  <a:srgbClr val="0070C0"/>
                </a:solidFill>
              </a:rPr>
              <a:t>2</a:t>
            </a:r>
            <a:r>
              <a:rPr lang="ko-KR" altLang="en-US" sz="1400" b="1" spc="-110" dirty="0">
                <a:solidFill>
                  <a:srgbClr val="0070C0"/>
                </a:solidFill>
              </a:rPr>
              <a:t>단계</a:t>
            </a:r>
            <a:r>
              <a:rPr lang="en-US" altLang="ko-KR" sz="1400" b="1" spc="-110" dirty="0">
                <a:solidFill>
                  <a:srgbClr val="0070C0"/>
                </a:solidFill>
              </a:rPr>
              <a:t>(</a:t>
            </a:r>
            <a:r>
              <a:rPr lang="ko-KR" altLang="en-US" sz="1400" b="1" spc="-110" dirty="0">
                <a:solidFill>
                  <a:srgbClr val="0070C0"/>
                </a:solidFill>
              </a:rPr>
              <a:t>청약정보입력</a:t>
            </a:r>
            <a:r>
              <a:rPr lang="en-US" altLang="ko-KR" sz="1400" b="1" spc="-110" dirty="0">
                <a:solidFill>
                  <a:srgbClr val="0070C0"/>
                </a:solidFill>
              </a:rPr>
              <a:t>)</a:t>
            </a:r>
            <a:r>
              <a:rPr lang="ko-KR" altLang="en-US" sz="1400" b="1" spc="-110" dirty="0">
                <a:solidFill>
                  <a:srgbClr val="0070C0"/>
                </a:solidFill>
              </a:rPr>
              <a:t>에서 입력한 사업자등록</a:t>
            </a:r>
            <a:r>
              <a:rPr lang="en-US" altLang="ko-KR" sz="1400" b="1" spc="-110" dirty="0">
                <a:solidFill>
                  <a:srgbClr val="0070C0"/>
                </a:solidFill>
              </a:rPr>
              <a:t> </a:t>
            </a:r>
            <a:r>
              <a:rPr lang="ko-KR" altLang="en-US" sz="1400" b="1" dirty="0">
                <a:solidFill>
                  <a:srgbClr val="0070C0"/>
                </a:solidFill>
              </a:rPr>
              <a:t>번호의      </a:t>
            </a:r>
            <a:endParaRPr lang="en-US" altLang="ko-KR" sz="1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0070C0"/>
                </a:solidFill>
              </a:rPr>
              <a:t>    </a:t>
            </a:r>
            <a:r>
              <a:rPr lang="ko-KR" altLang="en-US" sz="1400" b="1" dirty="0">
                <a:solidFill>
                  <a:srgbClr val="0070C0"/>
                </a:solidFill>
              </a:rPr>
              <a:t>계좌를 반드시 사용하여야 합니다</a:t>
            </a:r>
            <a:r>
              <a:rPr lang="en-US" altLang="ko-KR" sz="1400" b="1" dirty="0">
                <a:solidFill>
                  <a:srgbClr val="0070C0"/>
                </a:solidFill>
              </a:rPr>
              <a:t>.</a:t>
            </a:r>
          </a:p>
          <a:p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1060955" y="2769142"/>
            <a:ext cx="362329" cy="106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543090" y="2754566"/>
            <a:ext cx="1800187" cy="12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4892" y="5550254"/>
            <a:ext cx="9830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</a:rPr>
              <a:t>◆</a:t>
            </a:r>
            <a:r>
              <a:rPr lang="ko-KR" altLang="en-US" dirty="0"/>
              <a:t> 법인사업자 </a:t>
            </a:r>
            <a:r>
              <a:rPr lang="en-US" altLang="ko-KR" dirty="0"/>
              <a:t>: </a:t>
            </a:r>
            <a:r>
              <a:rPr lang="ko-KR" altLang="en-US" u="sng" dirty="0"/>
              <a:t>공제 가입된 사업자번호와 예금주의 사업자번호가 동일한 계좌번호 작성 필요</a:t>
            </a:r>
            <a:endParaRPr lang="en-US" altLang="ko-KR" u="sng" dirty="0"/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</a:rPr>
              <a:t>◆</a:t>
            </a:r>
            <a:r>
              <a:rPr lang="ko-KR" altLang="en-US" dirty="0"/>
              <a:t> 개인사업자 </a:t>
            </a:r>
            <a:r>
              <a:rPr lang="en-US" altLang="ko-KR" dirty="0"/>
              <a:t>: </a:t>
            </a:r>
            <a:r>
              <a:rPr lang="ko-KR" altLang="en-US" u="sng" dirty="0"/>
              <a:t>가입된 대표자 주민등록번호와 동일한 예금주의 계좌번호 작성 필요</a:t>
            </a:r>
            <a:endParaRPr lang="en-US" altLang="ko-KR" u="sng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" y="957422"/>
            <a:ext cx="7928161" cy="3729731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72468" y="1535502"/>
            <a:ext cx="7861853" cy="2493034"/>
          </a:xfrm>
          <a:prstGeom prst="frame">
            <a:avLst>
              <a:gd name="adj1" fmla="val 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-56711" y="1394215"/>
            <a:ext cx="468701" cy="369332"/>
            <a:chOff x="6713149" y="6180069"/>
            <a:chExt cx="468701" cy="369332"/>
          </a:xfrm>
        </p:grpSpPr>
        <p:sp>
          <p:nvSpPr>
            <p:cNvPr id="6" name="타원 5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22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액자 10"/>
          <p:cNvSpPr/>
          <p:nvPr/>
        </p:nvSpPr>
        <p:spPr>
          <a:xfrm>
            <a:off x="4692770" y="4200867"/>
            <a:ext cx="1224732" cy="470868"/>
          </a:xfrm>
          <a:prstGeom prst="frame">
            <a:avLst>
              <a:gd name="adj1" fmla="val 56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546697" y="4023016"/>
            <a:ext cx="468701" cy="369332"/>
            <a:chOff x="6713149" y="6180069"/>
            <a:chExt cx="468701" cy="369332"/>
          </a:xfrm>
        </p:grpSpPr>
        <p:sp>
          <p:nvSpPr>
            <p:cNvPr id="13" name="타원 12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23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217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79957"/>
          <a:stretch/>
        </p:blipFill>
        <p:spPr>
          <a:xfrm>
            <a:off x="0" y="719230"/>
            <a:ext cx="7858125" cy="7095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46983"/>
          <a:stretch/>
        </p:blipFill>
        <p:spPr>
          <a:xfrm>
            <a:off x="0" y="1895104"/>
            <a:ext cx="7858125" cy="187679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75193"/>
          <a:stretch/>
        </p:blipFill>
        <p:spPr>
          <a:xfrm>
            <a:off x="19050" y="4135884"/>
            <a:ext cx="7812350" cy="146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8125" y="1867471"/>
            <a:ext cx="43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24. </a:t>
            </a:r>
            <a:r>
              <a:rPr lang="ko-KR" altLang="en-US" dirty="0"/>
              <a:t>내일채움공제 가입시 필요한 서류를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제출합니다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   </a:t>
            </a:r>
            <a:r>
              <a:rPr lang="en-US" altLang="ko-KR" dirty="0"/>
              <a:t>- </a:t>
            </a:r>
            <a:r>
              <a:rPr lang="ko-KR" altLang="en-US" dirty="0"/>
              <a:t>사업자등록증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   </a:t>
            </a:r>
            <a:r>
              <a:rPr lang="en-US" altLang="ko-KR" dirty="0"/>
              <a:t>- </a:t>
            </a:r>
            <a:r>
              <a:rPr lang="ko-KR" altLang="en-US" dirty="0"/>
              <a:t>국세 및 지방세 </a:t>
            </a:r>
            <a:r>
              <a:rPr lang="ko-KR" altLang="en-US" dirty="0" err="1"/>
              <a:t>납세증명원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en-US" altLang="ko-KR" b="1" dirty="0"/>
              <a:t> (</a:t>
            </a:r>
            <a:r>
              <a:rPr lang="ko-KR" altLang="en-US" b="1" dirty="0"/>
              <a:t>접수일 기준</a:t>
            </a:r>
            <a:r>
              <a:rPr lang="en-US" altLang="ko-KR" b="1" dirty="0"/>
              <a:t>, </a:t>
            </a:r>
            <a:r>
              <a:rPr lang="ko-KR" altLang="en-US" b="1" dirty="0"/>
              <a:t>유효기간이 유효한 서류</a:t>
            </a:r>
            <a:r>
              <a:rPr lang="en-US" altLang="ko-KR" b="1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en-US" altLang="ko-KR" b="1" dirty="0">
                <a:solidFill>
                  <a:srgbClr val="FF0000"/>
                </a:solidFill>
              </a:rPr>
              <a:t>* </a:t>
            </a:r>
            <a:r>
              <a:rPr lang="ko-KR" altLang="en-US" b="1" dirty="0" err="1"/>
              <a:t>접수일은</a:t>
            </a:r>
            <a:r>
              <a:rPr lang="ko-KR" altLang="en-US" b="1" dirty="0"/>
              <a:t> </a:t>
            </a:r>
            <a:r>
              <a:rPr lang="ko-KR" altLang="en-US" b="1" u="sng" dirty="0"/>
              <a:t>핵심인력</a:t>
            </a:r>
            <a:r>
              <a:rPr lang="ko-KR" altLang="en-US" b="1" dirty="0"/>
              <a:t> 신청일 기준임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25. </a:t>
            </a:r>
            <a:r>
              <a:rPr lang="ko-KR" altLang="en-US" dirty="0"/>
              <a:t>기타사항을 체크합니다</a:t>
            </a:r>
            <a:r>
              <a:rPr lang="en-US" altLang="ko-KR" dirty="0"/>
              <a:t>.</a:t>
            </a:r>
          </a:p>
        </p:txBody>
      </p:sp>
      <p:sp>
        <p:nvSpPr>
          <p:cNvPr id="6" name="액자 5"/>
          <p:cNvSpPr/>
          <p:nvPr/>
        </p:nvSpPr>
        <p:spPr>
          <a:xfrm>
            <a:off x="19049" y="2709263"/>
            <a:ext cx="7812351" cy="1036757"/>
          </a:xfrm>
          <a:prstGeom prst="frame">
            <a:avLst>
              <a:gd name="adj1" fmla="val 2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-66677" y="2540949"/>
            <a:ext cx="468701" cy="369332"/>
            <a:chOff x="6713149" y="6180069"/>
            <a:chExt cx="468701" cy="369332"/>
          </a:xfrm>
        </p:grpSpPr>
        <p:sp>
          <p:nvSpPr>
            <p:cNvPr id="8" name="타원 7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24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액자 9"/>
          <p:cNvSpPr/>
          <p:nvPr/>
        </p:nvSpPr>
        <p:spPr>
          <a:xfrm>
            <a:off x="19049" y="4546494"/>
            <a:ext cx="7768383" cy="948532"/>
          </a:xfrm>
          <a:prstGeom prst="frame">
            <a:avLst>
              <a:gd name="adj1" fmla="val 35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-49594" y="4368656"/>
            <a:ext cx="468701" cy="369332"/>
            <a:chOff x="6713149" y="6180069"/>
            <a:chExt cx="468701" cy="369332"/>
          </a:xfrm>
        </p:grpSpPr>
        <p:sp>
          <p:nvSpPr>
            <p:cNvPr id="12" name="타원 11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25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4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71" y="160992"/>
            <a:ext cx="1228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[ </a:t>
            </a:r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청년연계형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내일채움공제 </a:t>
            </a:r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가능기간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5862519"/>
            <a:ext cx="1970456" cy="683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직사각형 3"/>
          <p:cNvSpPr/>
          <p:nvPr/>
        </p:nvSpPr>
        <p:spPr>
          <a:xfrm>
            <a:off x="132271" y="1953703"/>
            <a:ext cx="3580882" cy="11900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청년내일채움공제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만기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(2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년형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/3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년형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3723124" y="2374681"/>
            <a:ext cx="5027176" cy="320431"/>
          </a:xfrm>
          <a:prstGeom prst="rightArrow">
            <a:avLst>
              <a:gd name="adj1" fmla="val 50000"/>
              <a:gd name="adj2" fmla="val 7682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760271" y="1957079"/>
            <a:ext cx="3001415" cy="11866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청년연계형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내일채움공제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(3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년형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300" y="3280888"/>
            <a:ext cx="1206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*</a:t>
            </a:r>
            <a:r>
              <a:rPr lang="ko-KR" altLang="en-US" b="1" dirty="0" err="1"/>
              <a:t>만기공제금</a:t>
            </a:r>
            <a:r>
              <a:rPr lang="ko-KR" altLang="en-US" b="1" dirty="0"/>
              <a:t> 수령</a:t>
            </a:r>
            <a:r>
              <a:rPr lang="en-US" altLang="ko-KR" b="1" dirty="0"/>
              <a:t>/</a:t>
            </a:r>
            <a:r>
              <a:rPr lang="ko-KR" altLang="en-US" b="1" dirty="0" err="1"/>
              <a:t>미수령</a:t>
            </a:r>
            <a:r>
              <a:rPr lang="ko-KR" altLang="en-US" b="1" dirty="0"/>
              <a:t> 여부 관계없이</a:t>
            </a:r>
            <a:r>
              <a:rPr lang="en-US" altLang="ko-KR" b="1" dirty="0"/>
              <a:t>, </a:t>
            </a:r>
            <a:r>
              <a:rPr lang="ko-KR" altLang="en-US" b="1" dirty="0" err="1"/>
              <a:t>청년연계형</a:t>
            </a:r>
            <a:r>
              <a:rPr lang="ko-KR" altLang="en-US" b="1" dirty="0"/>
              <a:t> 내일채움공제 가입 가능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70C0"/>
                </a:solidFill>
              </a:rPr>
              <a:t>다만</a:t>
            </a:r>
            <a:r>
              <a:rPr lang="en-US" altLang="ko-KR" sz="1600" b="1" dirty="0">
                <a:solidFill>
                  <a:srgbClr val="0070C0"/>
                </a:solidFill>
              </a:rPr>
              <a:t>, </a:t>
            </a:r>
            <a:r>
              <a:rPr lang="ko-KR" altLang="en-US" sz="1600" b="1" dirty="0">
                <a:solidFill>
                  <a:srgbClr val="0070C0"/>
                </a:solidFill>
              </a:rPr>
              <a:t>청년내일채움 </a:t>
            </a:r>
            <a:r>
              <a:rPr lang="ko-KR" altLang="en-US" sz="1600" b="1" dirty="0" err="1">
                <a:solidFill>
                  <a:srgbClr val="0070C0"/>
                </a:solidFill>
              </a:rPr>
              <a:t>만기자는</a:t>
            </a:r>
            <a:r>
              <a:rPr lang="ko-KR" altLang="en-US" sz="1600" b="1" dirty="0">
                <a:solidFill>
                  <a:srgbClr val="0070C0"/>
                </a:solidFill>
              </a:rPr>
              <a:t> 만기신청하여 승인까지 되어야 </a:t>
            </a:r>
            <a:r>
              <a:rPr lang="ko-KR" altLang="en-US" sz="1600" b="1" dirty="0" err="1">
                <a:solidFill>
                  <a:srgbClr val="0070C0"/>
                </a:solidFill>
              </a:rPr>
              <a:t>가입가능합니다</a:t>
            </a:r>
            <a:r>
              <a:rPr lang="en-US" altLang="ko-KR" sz="1600" b="1" dirty="0">
                <a:solidFill>
                  <a:srgbClr val="0070C0"/>
                </a:solidFill>
              </a:rPr>
              <a:t>.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7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39248" y="406385"/>
            <a:ext cx="4559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26.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관리부서 및 공제가입 권유자를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입력합니다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*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권유자 없을 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관리부서 자동검색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버튼을 누릅니다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모든 사항 입력 완료 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</a:t>
            </a:r>
            <a:r>
              <a:rPr kumimoji="0" lang="en-US" altLang="ko-KR" sz="18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1800" b="1" i="0" u="none" strike="noStrike" kern="1200" cap="none" spc="-1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최종제출</a:t>
            </a:r>
            <a:r>
              <a:rPr kumimoji="0" lang="en-US" altLang="ko-KR" sz="18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</a:t>
            </a:r>
            <a:r>
              <a:rPr kumimoji="0" lang="en-US" altLang="ko-KR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버튼을</a:t>
            </a:r>
            <a:r>
              <a:rPr kumimoji="0" lang="en-US" altLang="ko-KR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눌러 최종 제출합니다</a:t>
            </a:r>
            <a:r>
              <a:rPr kumimoji="0" lang="en-US" altLang="ko-KR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b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★ 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최종제출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이후에는 수정이 불가합니다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" y="476078"/>
            <a:ext cx="7418337" cy="2015899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66683" y="445409"/>
            <a:ext cx="7445829" cy="1738992"/>
          </a:xfrm>
          <a:prstGeom prst="frame">
            <a:avLst>
              <a:gd name="adj1" fmla="val 10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78299" y="2608541"/>
            <a:ext cx="3486725" cy="1758027"/>
            <a:chOff x="3738269" y="4301951"/>
            <a:chExt cx="3899128" cy="2235485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8269" y="4343951"/>
              <a:ext cx="3899127" cy="2151483"/>
            </a:xfrm>
            <a:prstGeom prst="rect">
              <a:avLst/>
            </a:prstGeom>
          </p:spPr>
        </p:pic>
        <p:sp>
          <p:nvSpPr>
            <p:cNvPr id="15" name="액자 14"/>
            <p:cNvSpPr/>
            <p:nvPr/>
          </p:nvSpPr>
          <p:spPr>
            <a:xfrm>
              <a:off x="3738270" y="4301951"/>
              <a:ext cx="3899127" cy="2235485"/>
            </a:xfrm>
            <a:prstGeom prst="frame">
              <a:avLst>
                <a:gd name="adj1" fmla="val 1093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45086" y="4516162"/>
            <a:ext cx="3553150" cy="2127920"/>
            <a:chOff x="123833" y="4301951"/>
            <a:chExt cx="3493951" cy="2277485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33" y="4301951"/>
              <a:ext cx="3493950" cy="2127266"/>
            </a:xfrm>
            <a:prstGeom prst="rect">
              <a:avLst/>
            </a:prstGeom>
          </p:spPr>
        </p:pic>
        <p:sp>
          <p:nvSpPr>
            <p:cNvPr id="16" name="액자 15"/>
            <p:cNvSpPr/>
            <p:nvPr/>
          </p:nvSpPr>
          <p:spPr>
            <a:xfrm>
              <a:off x="180276" y="4343951"/>
              <a:ext cx="3437508" cy="2235485"/>
            </a:xfrm>
            <a:prstGeom prst="frame">
              <a:avLst>
                <a:gd name="adj1" fmla="val 1093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9" name="액자 18"/>
          <p:cNvSpPr/>
          <p:nvPr/>
        </p:nvSpPr>
        <p:spPr>
          <a:xfrm>
            <a:off x="4615015" y="782949"/>
            <a:ext cx="719179" cy="294016"/>
          </a:xfrm>
          <a:prstGeom prst="frame">
            <a:avLst>
              <a:gd name="adj1" fmla="val 365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꺾인 연결선 19"/>
          <p:cNvCxnSpPr>
            <a:stCxn id="19" idx="3"/>
            <a:endCxn id="15" idx="3"/>
          </p:cNvCxnSpPr>
          <p:nvPr/>
        </p:nvCxnSpPr>
        <p:spPr>
          <a:xfrm flipH="1">
            <a:off x="3865024" y="929957"/>
            <a:ext cx="1469170" cy="2557598"/>
          </a:xfrm>
          <a:prstGeom prst="bentConnector3">
            <a:avLst>
              <a:gd name="adj1" fmla="val -15560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4008184" y="1244707"/>
            <a:ext cx="719179" cy="334810"/>
          </a:xfrm>
          <a:prstGeom prst="frame">
            <a:avLst>
              <a:gd name="adj1" fmla="val 365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-36830" y="166447"/>
            <a:ext cx="467140" cy="338554"/>
            <a:chOff x="4272740" y="5464750"/>
            <a:chExt cx="467140" cy="338554"/>
          </a:xfrm>
        </p:grpSpPr>
        <p:sp>
          <p:nvSpPr>
            <p:cNvPr id="11" name="타원 10"/>
            <p:cNvSpPr/>
            <p:nvPr/>
          </p:nvSpPr>
          <p:spPr>
            <a:xfrm>
              <a:off x="4323132" y="5479269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2740" y="5464750"/>
              <a:ext cx="467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26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32" name="꺾인 연결선 31"/>
          <p:cNvCxnSpPr>
            <a:stCxn id="27" idx="3"/>
            <a:endCxn id="16" idx="3"/>
          </p:cNvCxnSpPr>
          <p:nvPr/>
        </p:nvCxnSpPr>
        <p:spPr>
          <a:xfrm flipH="1">
            <a:off x="3898236" y="1412112"/>
            <a:ext cx="829127" cy="4187631"/>
          </a:xfrm>
          <a:prstGeom prst="bentConnector3">
            <a:avLst>
              <a:gd name="adj1" fmla="val -27571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39248" y="3542918"/>
            <a:ext cx="399435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※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가입권유자 검색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직원명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부서명으로 조회 가능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*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동명이인 검색 시 부서명 확인 후 선택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*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부서명의 경우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가입을 권유한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지역본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부를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입력합니다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※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위탁판매기관 검색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기관명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지역명으로 조회 가능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067"/>
            <a:ext cx="3894364" cy="2836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03029" y="1444537"/>
            <a:ext cx="428897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27. </a:t>
            </a:r>
            <a:r>
              <a:rPr lang="ko-KR" altLang="en-US" sz="1600" spc="-100" dirty="0"/>
              <a:t>수정사항이 없을 시 </a:t>
            </a:r>
            <a:r>
              <a:rPr lang="en-US" altLang="ko-KR" sz="1600" b="1" spc="-100" dirty="0"/>
              <a:t>[</a:t>
            </a:r>
            <a:r>
              <a:rPr lang="ko-KR" altLang="en-US" sz="1600" b="1" spc="-100" dirty="0"/>
              <a:t>확인</a:t>
            </a:r>
            <a:r>
              <a:rPr lang="en-US" altLang="ko-KR" sz="1600" b="1" spc="-100" dirty="0"/>
              <a:t>]</a:t>
            </a:r>
            <a:r>
              <a:rPr lang="en-US" altLang="ko-KR" sz="1600" spc="-100" dirty="0"/>
              <a:t> </a:t>
            </a:r>
            <a:r>
              <a:rPr lang="ko-KR" altLang="en-US" sz="1600" spc="-100" dirty="0"/>
              <a:t>버튼을 누릅니다</a:t>
            </a:r>
            <a:r>
              <a:rPr lang="en-US" altLang="ko-KR" sz="1600" spc="-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    </a:t>
            </a:r>
            <a:r>
              <a:rPr lang="ko-KR" altLang="en-US" sz="1600" b="1" dirty="0">
                <a:solidFill>
                  <a:srgbClr val="FF0000"/>
                </a:solidFill>
              </a:rPr>
              <a:t>★ </a:t>
            </a:r>
            <a:r>
              <a:rPr lang="ko-KR" altLang="en-US" sz="1600" b="1" dirty="0" err="1">
                <a:solidFill>
                  <a:srgbClr val="FF0000"/>
                </a:solidFill>
              </a:rPr>
              <a:t>최종제출</a:t>
            </a:r>
            <a:r>
              <a:rPr lang="ko-KR" altLang="en-US" sz="1600" b="1" dirty="0">
                <a:solidFill>
                  <a:srgbClr val="FF0000"/>
                </a:solidFill>
              </a:rPr>
              <a:t> 이후에는 수정이 불가능하며</a:t>
            </a:r>
            <a:r>
              <a:rPr lang="en-US" altLang="ko-KR" sz="1600" b="1" dirty="0">
                <a:solidFill>
                  <a:srgbClr val="FF0000"/>
                </a:solidFill>
              </a:rPr>
              <a:t>,</a:t>
            </a:r>
            <a:br>
              <a:rPr lang="en-US" altLang="ko-KR" sz="1600" b="1" dirty="0">
                <a:solidFill>
                  <a:srgbClr val="FF0000"/>
                </a:solidFill>
              </a:rPr>
            </a:br>
            <a:r>
              <a:rPr lang="en-US" altLang="ko-KR" sz="1600" b="1" dirty="0">
                <a:solidFill>
                  <a:srgbClr val="FF0000"/>
                </a:solidFill>
              </a:rPr>
              <a:t>         </a:t>
            </a:r>
            <a:r>
              <a:rPr lang="ko-KR" altLang="en-US" sz="1600" b="1" dirty="0">
                <a:solidFill>
                  <a:srgbClr val="FF0000"/>
                </a:solidFill>
              </a:rPr>
              <a:t>입력한 데이터 조회만 가능합니다</a:t>
            </a:r>
            <a:r>
              <a:rPr lang="en-US" altLang="ko-KR" sz="1600" b="1" dirty="0">
                <a:solidFill>
                  <a:srgbClr val="FF0000"/>
                </a:solidFill>
              </a:rPr>
              <a:t>. </a:t>
            </a:r>
            <a:endParaRPr lang="en-US" altLang="ko-KR" sz="1600" b="1" spc="-15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50" dirty="0"/>
              <a:t>* </a:t>
            </a:r>
            <a:r>
              <a:rPr lang="en-US" altLang="ko-KR" sz="1600" spc="-150" dirty="0"/>
              <a:t>[</a:t>
            </a:r>
            <a:r>
              <a:rPr lang="ko-KR" altLang="en-US" sz="1400" dirty="0"/>
              <a:t>내일채움공제 </a:t>
            </a:r>
            <a:r>
              <a:rPr lang="en-US" altLang="ko-KR" sz="1400" dirty="0"/>
              <a:t>– </a:t>
            </a:r>
            <a:r>
              <a:rPr lang="ko-KR" altLang="en-US" sz="1400" dirty="0"/>
              <a:t>청약 </a:t>
            </a:r>
            <a:r>
              <a:rPr lang="en-US" altLang="ko-KR" sz="1400" dirty="0"/>
              <a:t>– </a:t>
            </a:r>
            <a:r>
              <a:rPr lang="ko-KR" altLang="en-US" sz="1400" dirty="0"/>
              <a:t>상품명 선택</a:t>
            </a:r>
            <a:r>
              <a:rPr lang="en-US" altLang="ko-KR" sz="1400" dirty="0"/>
              <a:t>(</a:t>
            </a:r>
            <a:r>
              <a:rPr lang="ko-KR" altLang="en-US" sz="1400" dirty="0"/>
              <a:t>내일채움공제</a:t>
            </a:r>
            <a:r>
              <a:rPr lang="en-US" altLang="ko-KR" sz="1400" dirty="0"/>
              <a:t>)      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 – ‘</a:t>
            </a:r>
            <a:r>
              <a:rPr lang="ko-KR" altLang="en-US" sz="1400" dirty="0" err="1"/>
              <a:t>신청중</a:t>
            </a:r>
            <a:r>
              <a:rPr lang="en-US" altLang="ko-KR" sz="1400" dirty="0"/>
              <a:t>‘]</a:t>
            </a:r>
            <a:r>
              <a:rPr lang="ko-KR" altLang="en-US" sz="1400" dirty="0"/>
              <a:t>에서 입력 데이터 조회 가능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28. </a:t>
            </a:r>
            <a:r>
              <a:rPr lang="ko-KR" altLang="en-US" sz="1600" b="1" dirty="0"/>
              <a:t>기업 공동인증서로 전자서명</a:t>
            </a:r>
            <a:r>
              <a:rPr lang="ko-KR" altLang="en-US" sz="1600" dirty="0"/>
              <a:t>하여</a:t>
            </a:r>
            <a:br>
              <a:rPr lang="en-US" altLang="ko-KR" sz="1600" dirty="0"/>
            </a:br>
            <a:r>
              <a:rPr lang="en-US" altLang="ko-KR" sz="1600" dirty="0"/>
              <a:t>     </a:t>
            </a:r>
            <a:r>
              <a:rPr lang="ko-KR" altLang="en-US" sz="1600" dirty="0" err="1"/>
              <a:t>청약신청을</a:t>
            </a:r>
            <a:r>
              <a:rPr lang="ko-KR" altLang="en-US" sz="1600" dirty="0"/>
              <a:t> 최종 완료합니다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en-US" altLang="ko-KR" sz="1600" dirty="0"/>
              <a:t>     </a:t>
            </a:r>
            <a:r>
              <a:rPr lang="ko-KR" altLang="en-US" sz="1400" dirty="0"/>
              <a:t>★핵심인력의 청약신청까지 모두 완료되어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       </a:t>
            </a:r>
            <a:r>
              <a:rPr lang="ko-KR" altLang="en-US" sz="1400" dirty="0"/>
              <a:t>청약 승인이 되면 문자가 발송됩니다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r>
              <a:rPr lang="en-US" altLang="ko-KR" sz="1400" dirty="0"/>
              <a:t>      </a:t>
            </a:r>
            <a:r>
              <a:rPr lang="ko-KR" altLang="en-US" sz="1400" dirty="0"/>
              <a:t>★청약 승인 후</a:t>
            </a:r>
            <a:r>
              <a:rPr lang="en-US" altLang="ko-KR" sz="1400" dirty="0"/>
              <a:t>, </a:t>
            </a:r>
            <a:r>
              <a:rPr lang="ko-KR" altLang="en-US" sz="1400" dirty="0"/>
              <a:t>홈페이지 내 </a:t>
            </a:r>
            <a:r>
              <a:rPr lang="ko-KR" altLang="en-US" sz="1400" dirty="0" err="1"/>
              <a:t>마이페이지에서</a:t>
            </a:r>
            <a:r>
              <a:rPr lang="ko-KR" altLang="en-US" sz="1400" dirty="0"/>
              <a:t>       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        </a:t>
            </a:r>
            <a:r>
              <a:rPr lang="ko-KR" altLang="en-US" sz="1400" dirty="0"/>
              <a:t>계약 내용 확인 가능합니다</a:t>
            </a:r>
            <a:r>
              <a:rPr lang="en-US" altLang="ko-KR" sz="1400" dirty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364" y="1294672"/>
            <a:ext cx="3920791" cy="468232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629702" y="3553178"/>
            <a:ext cx="468701" cy="369332"/>
            <a:chOff x="6713149" y="6180069"/>
            <a:chExt cx="468701" cy="369332"/>
          </a:xfrm>
        </p:grpSpPr>
        <p:sp>
          <p:nvSpPr>
            <p:cNvPr id="6" name="타원 5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27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899408" y="1259871"/>
            <a:ext cx="468701" cy="369332"/>
            <a:chOff x="6713149" y="6180069"/>
            <a:chExt cx="468701" cy="369332"/>
          </a:xfrm>
        </p:grpSpPr>
        <p:sp>
          <p:nvSpPr>
            <p:cNvPr id="9" name="타원 8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28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684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29" y="281999"/>
            <a:ext cx="660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참고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청년연계형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내일채움공제 진행 확인 화면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endParaRPr lang="ko-KR" altLang="en-US" sz="14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66774"/>
            <a:ext cx="7742393" cy="5991226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6556906" y="2793206"/>
            <a:ext cx="1156911" cy="912019"/>
          </a:xfrm>
          <a:prstGeom prst="frame">
            <a:avLst>
              <a:gd name="adj1" fmla="val 36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액자 4"/>
          <p:cNvSpPr/>
          <p:nvPr/>
        </p:nvSpPr>
        <p:spPr>
          <a:xfrm>
            <a:off x="6499980" y="6010275"/>
            <a:ext cx="1156911" cy="847725"/>
          </a:xfrm>
          <a:prstGeom prst="frame">
            <a:avLst>
              <a:gd name="adj1" fmla="val 36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73529" y="6540238"/>
            <a:ext cx="966297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904898" y="6540238"/>
            <a:ext cx="2772002" cy="18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47191" y="2208758"/>
            <a:ext cx="40590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※ [</a:t>
            </a:r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상품계약관리 </a:t>
            </a:r>
            <a:r>
              <a:rPr lang="en-US" altLang="ko-KR" dirty="0"/>
              <a:t>–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연계</a:t>
            </a:r>
            <a:r>
              <a:rPr lang="en-US" altLang="ko-KR" dirty="0"/>
              <a:t>/</a:t>
            </a:r>
            <a:r>
              <a:rPr lang="ko-KR" altLang="en-US" dirty="0"/>
              <a:t>재가입</a:t>
            </a:r>
            <a:r>
              <a:rPr lang="en-US" altLang="ko-KR" dirty="0"/>
              <a:t>] </a:t>
            </a:r>
            <a:r>
              <a:rPr lang="ko-KR" altLang="en-US" dirty="0"/>
              <a:t>메뉴에서 </a:t>
            </a:r>
            <a:r>
              <a:rPr lang="ko-KR" altLang="en-US" dirty="0" err="1"/>
              <a:t>청약번호별</a:t>
            </a:r>
            <a:r>
              <a:rPr lang="ko-KR" altLang="en-US" dirty="0"/>
              <a:t>   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핵심인력의 </a:t>
            </a:r>
            <a:r>
              <a:rPr lang="en-US" altLang="ko-KR" dirty="0"/>
              <a:t>[</a:t>
            </a:r>
            <a:r>
              <a:rPr lang="ko-KR" altLang="en-US" dirty="0" err="1"/>
              <a:t>청년연계형</a:t>
            </a:r>
            <a:r>
              <a:rPr lang="en-US" altLang="ko-KR" dirty="0"/>
              <a:t> </a:t>
            </a:r>
            <a:r>
              <a:rPr lang="ko-KR" altLang="en-US" dirty="0" err="1"/>
              <a:t>작성상태</a:t>
            </a:r>
            <a:r>
              <a:rPr lang="en-US" altLang="ko-KR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확인이 가능합니다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186246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대각선 방향의 모서리가 잘린 사각형 11"/>
          <p:cNvSpPr/>
          <p:nvPr/>
        </p:nvSpPr>
        <p:spPr>
          <a:xfrm>
            <a:off x="468525" y="446568"/>
            <a:ext cx="9526080" cy="4125433"/>
          </a:xfrm>
          <a:prstGeom prst="snip2Diag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90325" y="732029"/>
            <a:ext cx="999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청년 </a:t>
            </a:r>
            <a:r>
              <a:rPr lang="ko-KR" altLang="en-US" sz="36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연계형</a:t>
            </a:r>
            <a:r>
              <a:rPr lang="ko-KR" altLang="en-US" sz="3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내일채움공제 신청</a:t>
            </a:r>
            <a:r>
              <a:rPr lang="en-US" altLang="ko-KR" sz="3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핵심인력</a:t>
            </a:r>
            <a:r>
              <a:rPr lang="en-US" altLang="ko-KR" sz="3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56" y="5465274"/>
            <a:ext cx="2107872" cy="9428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712" y="5352899"/>
            <a:ext cx="2902319" cy="10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09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54" y="4156378"/>
            <a:ext cx="6109756" cy="246009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2082" t="2852" r="1938" b="16673"/>
          <a:stretch/>
        </p:blipFill>
        <p:spPr>
          <a:xfrm>
            <a:off x="543254" y="280147"/>
            <a:ext cx="5952663" cy="3237862"/>
          </a:xfrm>
          <a:prstGeom prst="rect">
            <a:avLst/>
          </a:prstGeom>
        </p:spPr>
      </p:pic>
      <p:sp>
        <p:nvSpPr>
          <p:cNvPr id="3" name="액자 2"/>
          <p:cNvSpPr/>
          <p:nvPr/>
        </p:nvSpPr>
        <p:spPr>
          <a:xfrm>
            <a:off x="3485072" y="280148"/>
            <a:ext cx="2991258" cy="3236694"/>
          </a:xfrm>
          <a:prstGeom prst="frame">
            <a:avLst>
              <a:gd name="adj1" fmla="val 11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액자 4"/>
          <p:cNvSpPr/>
          <p:nvPr/>
        </p:nvSpPr>
        <p:spPr>
          <a:xfrm>
            <a:off x="6105525" y="4290376"/>
            <a:ext cx="780783" cy="294223"/>
          </a:xfrm>
          <a:prstGeom prst="frame">
            <a:avLst>
              <a:gd name="adj1" fmla="val 68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696" y="2568228"/>
            <a:ext cx="47383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/>
              <a:t>[</a:t>
            </a:r>
            <a:r>
              <a:rPr lang="ko-KR" altLang="en-US" dirty="0"/>
              <a:t>내일채움공제</a:t>
            </a:r>
            <a:r>
              <a:rPr lang="en-US" altLang="ko-KR" dirty="0"/>
              <a:t>]</a:t>
            </a:r>
            <a:r>
              <a:rPr lang="ko-KR" altLang="en-US" dirty="0"/>
              <a:t>를 클릭하여</a:t>
            </a:r>
            <a:br>
              <a:rPr lang="en-US" altLang="ko-KR" dirty="0"/>
            </a:br>
            <a:r>
              <a:rPr lang="ko-KR" altLang="en-US" dirty="0"/>
              <a:t>메인페이지로 이동합니다</a:t>
            </a:r>
            <a:r>
              <a:rPr lang="en-US" altLang="ko-KR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우측 상단의</a:t>
            </a:r>
            <a:r>
              <a:rPr lang="ko-KR" altLang="en-US" b="1" dirty="0"/>
              <a:t> </a:t>
            </a:r>
            <a:r>
              <a:rPr lang="en-US" altLang="ko-KR" b="1" dirty="0"/>
              <a:t>[</a:t>
            </a:r>
            <a:r>
              <a:rPr lang="ko-KR" altLang="en-US" b="1" dirty="0"/>
              <a:t>로그인</a:t>
            </a:r>
            <a:r>
              <a:rPr lang="en-US" altLang="ko-KR" b="1" dirty="0"/>
              <a:t>] </a:t>
            </a:r>
            <a:r>
              <a:rPr lang="ko-KR" altLang="en-US" dirty="0"/>
              <a:t>버튼을 클릭합니다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3389713" y="152390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5919763" y="4085424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7763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092153"/>
            <a:ext cx="5510213" cy="529912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15379" t="20401" r="14702" b="2495"/>
          <a:stretch/>
        </p:blipFill>
        <p:spPr>
          <a:xfrm>
            <a:off x="612340" y="1040201"/>
            <a:ext cx="5284234" cy="3784892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1896892" y="4174366"/>
            <a:ext cx="2691437" cy="768569"/>
          </a:xfrm>
          <a:prstGeom prst="frame">
            <a:avLst>
              <a:gd name="adj1" fmla="val 42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3696" y="1222319"/>
            <a:ext cx="4738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3. </a:t>
            </a:r>
            <a:r>
              <a:rPr lang="en-US" altLang="ko-KR" b="1" dirty="0"/>
              <a:t>[</a:t>
            </a:r>
            <a:r>
              <a:rPr lang="ko-KR" altLang="en-US" b="1" dirty="0"/>
              <a:t>가입여부 확인</a:t>
            </a:r>
            <a:r>
              <a:rPr lang="en-US" altLang="ko-KR" b="1" dirty="0"/>
              <a:t>]</a:t>
            </a:r>
            <a:r>
              <a:rPr lang="ko-KR" altLang="en-US" dirty="0"/>
              <a:t>을 클릭하여</a:t>
            </a:r>
            <a:br>
              <a:rPr lang="en-US" altLang="ko-KR" dirty="0"/>
            </a:br>
            <a:r>
              <a:rPr lang="en-US" altLang="ko-KR" dirty="0"/>
              <a:t>  </a:t>
            </a:r>
            <a:r>
              <a:rPr lang="ko-KR" altLang="en-US" dirty="0"/>
              <a:t> 가입여부 확인 후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   </a:t>
            </a:r>
            <a:r>
              <a:rPr lang="ko-KR" altLang="en-US" dirty="0"/>
              <a:t>내일채움공제 회원으로 가입합니다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sz="1400" b="1" dirty="0">
                <a:solidFill>
                  <a:srgbClr val="FF0000"/>
                </a:solidFill>
              </a:rPr>
              <a:t>★ </a:t>
            </a:r>
            <a:r>
              <a:rPr lang="ko-KR" altLang="en-US" sz="1400" b="1" dirty="0" err="1">
                <a:solidFill>
                  <a:srgbClr val="FF0000"/>
                </a:solidFill>
              </a:rPr>
              <a:t>공동인증서</a:t>
            </a:r>
            <a:r>
              <a:rPr lang="ko-KR" altLang="en-US" sz="1400" b="1" dirty="0">
                <a:solidFill>
                  <a:srgbClr val="FF0000"/>
                </a:solidFill>
              </a:rPr>
              <a:t> 필요</a:t>
            </a:r>
            <a:br>
              <a:rPr lang="en-US" altLang="ko-KR" sz="1400" b="1" dirty="0">
                <a:solidFill>
                  <a:srgbClr val="FF0000"/>
                </a:solidFill>
              </a:rPr>
            </a:br>
            <a:r>
              <a:rPr lang="en-US" altLang="ko-KR" sz="1400" b="1" dirty="0">
                <a:solidFill>
                  <a:srgbClr val="FF0000"/>
                </a:solidFill>
              </a:rPr>
              <a:t>    </a:t>
            </a:r>
            <a:r>
              <a:rPr lang="ko-KR" altLang="en-US" sz="1400" b="1" dirty="0">
                <a:solidFill>
                  <a:srgbClr val="FF0000"/>
                </a:solidFill>
              </a:rPr>
              <a:t>★ 이미 회원가입을 한 경우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중앙의 로그인 버튼을</a:t>
            </a:r>
            <a:br>
              <a:rPr lang="en-US" altLang="ko-KR" sz="1400" b="1" dirty="0">
                <a:solidFill>
                  <a:srgbClr val="FF0000"/>
                </a:solidFill>
              </a:rPr>
            </a:br>
            <a:r>
              <a:rPr lang="en-US" altLang="ko-KR" sz="1400" b="1" dirty="0">
                <a:solidFill>
                  <a:srgbClr val="FF0000"/>
                </a:solidFill>
              </a:rPr>
              <a:t>        </a:t>
            </a:r>
            <a:r>
              <a:rPr lang="ko-KR" altLang="en-US" sz="1400" b="1" dirty="0">
                <a:solidFill>
                  <a:srgbClr val="FF0000"/>
                </a:solidFill>
              </a:rPr>
              <a:t>눌러 로그인 합니다</a:t>
            </a:r>
            <a:r>
              <a:rPr lang="en-US" altLang="ko-KR" sz="1400" b="1" dirty="0">
                <a:solidFill>
                  <a:srgbClr val="FF0000"/>
                </a:solidFill>
              </a:rPr>
              <a:t>.</a:t>
            </a:r>
            <a:br>
              <a:rPr lang="en-US" altLang="ko-KR" sz="1400" b="1" dirty="0">
                <a:solidFill>
                  <a:srgbClr val="FF0000"/>
                </a:solidFill>
              </a:rPr>
            </a:br>
            <a:br>
              <a:rPr lang="en-US" altLang="ko-KR" sz="1400" b="1" dirty="0">
                <a:solidFill>
                  <a:srgbClr val="FF0000"/>
                </a:solidFill>
              </a:rPr>
            </a:br>
            <a:r>
              <a:rPr lang="en-US" altLang="ko-KR" sz="1400" b="1" dirty="0">
                <a:solidFill>
                  <a:srgbClr val="FF0000"/>
                </a:solidFill>
              </a:rPr>
              <a:t>     </a:t>
            </a:r>
            <a:r>
              <a:rPr lang="en-US" altLang="ko-KR" sz="1200" b="1" dirty="0"/>
              <a:t>cf. </a:t>
            </a:r>
            <a:r>
              <a:rPr lang="ko-KR" altLang="en-US" sz="1200" b="1" dirty="0" err="1"/>
              <a:t>공동인증서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로그인에</a:t>
            </a:r>
            <a:r>
              <a:rPr lang="ko-KR" altLang="en-US" sz="1200" b="1" dirty="0"/>
              <a:t> 필요한 보안 프로그램 설치 필요</a:t>
            </a:r>
          </a:p>
        </p:txBody>
      </p:sp>
      <p:sp>
        <p:nvSpPr>
          <p:cNvPr id="8" name="타원 7"/>
          <p:cNvSpPr/>
          <p:nvPr/>
        </p:nvSpPr>
        <p:spPr>
          <a:xfrm>
            <a:off x="1742663" y="4019511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9" name="액자 8"/>
          <p:cNvSpPr/>
          <p:nvPr/>
        </p:nvSpPr>
        <p:spPr>
          <a:xfrm>
            <a:off x="2411115" y="2566071"/>
            <a:ext cx="895421" cy="552685"/>
          </a:xfrm>
          <a:prstGeom prst="frame">
            <a:avLst>
              <a:gd name="adj1" fmla="val 42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A3A90AB-F4A5-4904-BED2-1A909D40E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04" t="25131" r="3161" b="38576"/>
          <a:stretch/>
        </p:blipFill>
        <p:spPr>
          <a:xfrm>
            <a:off x="8112430" y="4438052"/>
            <a:ext cx="3420836" cy="1853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직선 화살표 연결선 10"/>
          <p:cNvCxnSpPr/>
          <p:nvPr/>
        </p:nvCxnSpPr>
        <p:spPr>
          <a:xfrm>
            <a:off x="9822848" y="4175751"/>
            <a:ext cx="0" cy="210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38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95" y="54717"/>
            <a:ext cx="4428000" cy="2284286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1274050" y="2393419"/>
            <a:ext cx="4430615" cy="2566462"/>
            <a:chOff x="1274050" y="2393419"/>
            <a:chExt cx="4430615" cy="256646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rcRect l="2462" t="-379" r="2513" b="1848"/>
            <a:stretch/>
          </p:blipFill>
          <p:spPr>
            <a:xfrm>
              <a:off x="1274050" y="2393419"/>
              <a:ext cx="4430615" cy="2566462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2541296" y="3790951"/>
              <a:ext cx="1849729" cy="857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27751" t="24429" r="28333" b="859"/>
          <a:stretch/>
        </p:blipFill>
        <p:spPr>
          <a:xfrm>
            <a:off x="2363502" y="4981575"/>
            <a:ext cx="2251709" cy="1876425"/>
          </a:xfrm>
          <a:prstGeom prst="rect">
            <a:avLst/>
          </a:prstGeom>
        </p:spPr>
      </p:pic>
      <p:sp>
        <p:nvSpPr>
          <p:cNvPr id="7" name="액자 6"/>
          <p:cNvSpPr/>
          <p:nvPr/>
        </p:nvSpPr>
        <p:spPr>
          <a:xfrm>
            <a:off x="1948277" y="816194"/>
            <a:ext cx="3082158" cy="540626"/>
          </a:xfrm>
          <a:prstGeom prst="frame">
            <a:avLst>
              <a:gd name="adj1" fmla="val 42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794048" y="639741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" name="액자 9"/>
          <p:cNvSpPr/>
          <p:nvPr/>
        </p:nvSpPr>
        <p:spPr>
          <a:xfrm>
            <a:off x="2438400" y="2393419"/>
            <a:ext cx="2105025" cy="2566462"/>
          </a:xfrm>
          <a:prstGeom prst="frame">
            <a:avLst>
              <a:gd name="adj1" fmla="val 12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284171" y="2216966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12" name="액자 11"/>
          <p:cNvSpPr/>
          <p:nvPr/>
        </p:nvSpPr>
        <p:spPr>
          <a:xfrm>
            <a:off x="3002346" y="5226268"/>
            <a:ext cx="1102929" cy="812581"/>
          </a:xfrm>
          <a:prstGeom prst="frame">
            <a:avLst>
              <a:gd name="adj1" fmla="val 30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액자 12"/>
          <p:cNvSpPr/>
          <p:nvPr/>
        </p:nvSpPr>
        <p:spPr>
          <a:xfrm>
            <a:off x="3440496" y="6486526"/>
            <a:ext cx="1102929" cy="371474"/>
          </a:xfrm>
          <a:prstGeom prst="frame">
            <a:avLst>
              <a:gd name="adj1" fmla="val 68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286267" y="6310073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53696" y="2216966"/>
            <a:ext cx="4738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4. </a:t>
            </a:r>
            <a:r>
              <a:rPr lang="ko-KR" altLang="en-US" dirty="0"/>
              <a:t>주민등록번호를 입력하여 조회합니다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5. </a:t>
            </a:r>
            <a:r>
              <a:rPr lang="ko-KR" altLang="en-US" dirty="0"/>
              <a:t>개인 </a:t>
            </a:r>
            <a:r>
              <a:rPr lang="ko-KR" altLang="en-US" dirty="0" err="1"/>
              <a:t>공동인증서</a:t>
            </a:r>
            <a:r>
              <a:rPr lang="ko-KR" altLang="en-US" dirty="0"/>
              <a:t> 암호를 입력합니다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6. </a:t>
            </a:r>
            <a:r>
              <a:rPr lang="ko-KR" altLang="en-US" spc="-100" dirty="0"/>
              <a:t>기가입내역이 없을 경우</a:t>
            </a:r>
            <a:r>
              <a:rPr lang="en-US" altLang="ko-KR" spc="-100" dirty="0"/>
              <a:t>, </a:t>
            </a:r>
            <a:br>
              <a:rPr lang="en-US" altLang="ko-KR" spc="-100" dirty="0"/>
            </a:br>
            <a:r>
              <a:rPr lang="en-US" altLang="ko-KR" spc="-100" dirty="0"/>
              <a:t>    </a:t>
            </a:r>
            <a:r>
              <a:rPr lang="en-US" altLang="ko-KR" b="1" spc="-100" dirty="0"/>
              <a:t>[</a:t>
            </a:r>
            <a:r>
              <a:rPr lang="ko-KR" altLang="en-US" b="1" spc="-100" dirty="0"/>
              <a:t>가입하기</a:t>
            </a:r>
            <a:r>
              <a:rPr lang="en-US" altLang="ko-KR" b="1" spc="-100" dirty="0"/>
              <a:t>]</a:t>
            </a:r>
            <a:r>
              <a:rPr lang="en-US" altLang="ko-KR" spc="-100" dirty="0"/>
              <a:t> </a:t>
            </a:r>
            <a:r>
              <a:rPr lang="ko-KR" altLang="en-US" spc="-100" dirty="0"/>
              <a:t>버튼을</a:t>
            </a:r>
            <a:r>
              <a:rPr lang="en-US" altLang="ko-KR" spc="-100" dirty="0"/>
              <a:t> </a:t>
            </a:r>
            <a:r>
              <a:rPr lang="ko-KR" altLang="en-US" spc="-100" dirty="0"/>
              <a:t>눌러 회원가입 합니다</a:t>
            </a:r>
            <a:r>
              <a:rPr lang="en-US" altLang="ko-KR" spc="-100" dirty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57682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2" y="1576757"/>
            <a:ext cx="4496510" cy="36657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82" y="1529468"/>
            <a:ext cx="3926315" cy="371305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697" y="1394168"/>
            <a:ext cx="3597729" cy="4030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529" y="400050"/>
            <a:ext cx="66049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참고 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회원가입 화면 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b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b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14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* </a:t>
            </a:r>
            <a:r>
              <a:rPr lang="ko-KR" altLang="en-US" sz="1400" b="1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공동인증서</a:t>
            </a:r>
            <a:r>
              <a:rPr lang="ko-KR" altLang="en-US" sz="14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필요</a:t>
            </a:r>
          </a:p>
        </p:txBody>
      </p:sp>
    </p:spTree>
    <p:extLst>
      <p:ext uri="{BB962C8B-B14F-4D97-AF65-F5344CB8AC3E}">
        <p14:creationId xmlns:p14="http://schemas.microsoft.com/office/powerpoint/2010/main" val="1661040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384923"/>
            <a:ext cx="7813281" cy="3701428"/>
          </a:xfrm>
          <a:prstGeom prst="rect">
            <a:avLst/>
          </a:prstGeom>
        </p:spPr>
      </p:pic>
      <p:sp>
        <p:nvSpPr>
          <p:cNvPr id="3" name="액자 2"/>
          <p:cNvSpPr/>
          <p:nvPr/>
        </p:nvSpPr>
        <p:spPr>
          <a:xfrm>
            <a:off x="3290846" y="1500796"/>
            <a:ext cx="939247" cy="304612"/>
          </a:xfrm>
          <a:prstGeom prst="frame">
            <a:avLst>
              <a:gd name="adj1" fmla="val 42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1359" y="2442514"/>
            <a:ext cx="42906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7. </a:t>
            </a:r>
            <a:r>
              <a:rPr lang="ko-KR" altLang="en-US" dirty="0" err="1"/>
              <a:t>공동인증서</a:t>
            </a:r>
            <a:r>
              <a:rPr lang="ko-KR" altLang="en-US" dirty="0"/>
              <a:t> 로그인 후</a:t>
            </a:r>
            <a:r>
              <a:rPr lang="en-US" altLang="ko-KR" dirty="0"/>
              <a:t>, </a:t>
            </a:r>
            <a:r>
              <a:rPr lang="ko-KR" altLang="en-US" dirty="0"/>
              <a:t>상단 메뉴의</a:t>
            </a:r>
            <a:br>
              <a:rPr lang="en-US" altLang="ko-KR" dirty="0"/>
            </a:br>
            <a:r>
              <a:rPr lang="en-US" altLang="ko-KR" b="1" dirty="0"/>
              <a:t>  </a:t>
            </a:r>
            <a:r>
              <a:rPr lang="ko-KR" altLang="en-US" b="1" dirty="0"/>
              <a:t> </a:t>
            </a:r>
            <a:r>
              <a:rPr lang="en-US" altLang="ko-KR" b="1" dirty="0"/>
              <a:t>[</a:t>
            </a:r>
            <a:r>
              <a:rPr lang="ko-KR" altLang="en-US" b="1" dirty="0"/>
              <a:t>내일채움공제 </a:t>
            </a:r>
            <a:r>
              <a:rPr lang="en-US" altLang="ko-KR" b="1" dirty="0"/>
              <a:t>- </a:t>
            </a:r>
            <a:r>
              <a:rPr lang="ko-KR" altLang="en-US" b="1" dirty="0"/>
              <a:t>청약</a:t>
            </a:r>
            <a:r>
              <a:rPr lang="en-US" altLang="ko-KR" b="1" dirty="0"/>
              <a:t>] 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   </a:t>
            </a:r>
            <a:r>
              <a:rPr lang="ko-KR" altLang="en-US" dirty="0"/>
              <a:t>버튼을 누릅니다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액자 4"/>
          <p:cNvSpPr/>
          <p:nvPr/>
        </p:nvSpPr>
        <p:spPr>
          <a:xfrm>
            <a:off x="3330604" y="2051438"/>
            <a:ext cx="850871" cy="295132"/>
          </a:xfrm>
          <a:prstGeom prst="frame">
            <a:avLst>
              <a:gd name="adj1" fmla="val 69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3176374" y="1918133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112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737"/>
            <a:ext cx="7844781" cy="5637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1359" y="1957809"/>
            <a:ext cx="4290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8. </a:t>
            </a:r>
            <a:r>
              <a:rPr lang="ko-KR" altLang="en-US" dirty="0" err="1"/>
              <a:t>조회결과에</a:t>
            </a:r>
            <a:r>
              <a:rPr lang="ko-KR" altLang="en-US" dirty="0"/>
              <a:t> 나오는</a:t>
            </a:r>
            <a:r>
              <a:rPr lang="en-US" altLang="ko-KR" dirty="0"/>
              <a:t> </a:t>
            </a:r>
            <a:r>
              <a:rPr lang="ko-KR" altLang="en-US" dirty="0"/>
              <a:t>내용을 확인한 후</a:t>
            </a:r>
            <a:r>
              <a:rPr lang="en-US" altLang="ko-KR" dirty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en-US" altLang="ko-KR" b="1" dirty="0"/>
              <a:t>[</a:t>
            </a:r>
            <a:r>
              <a:rPr lang="ko-KR" altLang="en-US" b="1" dirty="0"/>
              <a:t>입력</a:t>
            </a:r>
            <a:r>
              <a:rPr lang="en-US" altLang="ko-KR" b="1" dirty="0"/>
              <a:t>]</a:t>
            </a:r>
            <a:r>
              <a:rPr lang="en-US" altLang="ko-KR" dirty="0"/>
              <a:t> </a:t>
            </a:r>
            <a:r>
              <a:rPr lang="ko-KR" altLang="en-US" dirty="0"/>
              <a:t>버튼을 누릅니다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★ </a:t>
            </a:r>
            <a:r>
              <a:rPr lang="ko-KR" altLang="en-US" dirty="0" err="1"/>
              <a:t>만기공제금</a:t>
            </a:r>
            <a:r>
              <a:rPr lang="ko-KR" altLang="en-US" dirty="0"/>
              <a:t> </a:t>
            </a:r>
            <a:r>
              <a:rPr lang="ko-KR" altLang="en-US" dirty="0" err="1"/>
              <a:t>미신청</a:t>
            </a:r>
            <a:r>
              <a:rPr lang="ko-KR" altLang="en-US" dirty="0"/>
              <a:t> 시</a:t>
            </a:r>
            <a:r>
              <a:rPr lang="en-US" altLang="ko-KR" dirty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 err="1"/>
              <a:t>다음페이지</a:t>
            </a:r>
            <a:r>
              <a:rPr lang="ko-KR" altLang="en-US" dirty="0"/>
              <a:t> 참고해주시기 바랍니다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액자 4"/>
          <p:cNvSpPr/>
          <p:nvPr/>
        </p:nvSpPr>
        <p:spPr>
          <a:xfrm>
            <a:off x="6965344" y="5677233"/>
            <a:ext cx="879438" cy="556590"/>
          </a:xfrm>
          <a:prstGeom prst="frame">
            <a:avLst>
              <a:gd name="adj1" fmla="val 41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8848" y="5864606"/>
            <a:ext cx="672430" cy="1783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122532" y="5864606"/>
            <a:ext cx="3485865" cy="1783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액자 8"/>
          <p:cNvSpPr/>
          <p:nvPr/>
        </p:nvSpPr>
        <p:spPr>
          <a:xfrm>
            <a:off x="5762625" y="5275401"/>
            <a:ext cx="1159763" cy="958422"/>
          </a:xfrm>
          <a:prstGeom prst="frame">
            <a:avLst>
              <a:gd name="adj1" fmla="val 70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7690552" y="5522474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10" name="포인트가 5개인 별 9"/>
          <p:cNvSpPr/>
          <p:nvPr/>
        </p:nvSpPr>
        <p:spPr>
          <a:xfrm>
            <a:off x="5476780" y="5101092"/>
            <a:ext cx="314419" cy="303351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포인트가 5개인 별 10"/>
          <p:cNvSpPr/>
          <p:nvPr/>
        </p:nvSpPr>
        <p:spPr>
          <a:xfrm>
            <a:off x="5667279" y="4884895"/>
            <a:ext cx="314419" cy="303351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포인트가 5개인 별 11"/>
          <p:cNvSpPr/>
          <p:nvPr/>
        </p:nvSpPr>
        <p:spPr>
          <a:xfrm>
            <a:off x="5921225" y="4960110"/>
            <a:ext cx="314419" cy="303351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44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대각선 방향의 모서리가 잘린 사각형 11"/>
          <p:cNvSpPr/>
          <p:nvPr/>
        </p:nvSpPr>
        <p:spPr>
          <a:xfrm>
            <a:off x="468525" y="446568"/>
            <a:ext cx="9526080" cy="4125433"/>
          </a:xfrm>
          <a:prstGeom prst="snip2Diag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90325" y="732029"/>
            <a:ext cx="9990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40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청년연계형</a:t>
            </a:r>
            <a:r>
              <a:rPr lang="ko-KR" altLang="en-US" sz="4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내일채움공제 신청</a:t>
            </a:r>
            <a:r>
              <a:rPr lang="en-US" altLang="ko-KR" sz="4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기업</a:t>
            </a:r>
            <a:r>
              <a:rPr lang="en-US" altLang="ko-KR" sz="4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56" y="5465274"/>
            <a:ext cx="2107872" cy="9428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712" y="5352899"/>
            <a:ext cx="2902319" cy="10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9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588"/>
            <a:ext cx="7522003" cy="541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7557" y="1123587"/>
            <a:ext cx="456444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err="1"/>
              <a:t>청년내일채움공제</a:t>
            </a:r>
            <a:r>
              <a:rPr lang="ko-KR" altLang="en-US" dirty="0"/>
              <a:t> 만기 </a:t>
            </a:r>
            <a:r>
              <a:rPr lang="ko-KR" altLang="en-US" dirty="0" err="1"/>
              <a:t>미신청한</a:t>
            </a:r>
            <a:r>
              <a:rPr lang="ko-KR" altLang="en-US" dirty="0"/>
              <a:t> 경우</a:t>
            </a:r>
            <a:r>
              <a:rPr lang="en-US" altLang="ko-KR" dirty="0"/>
              <a:t>,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[</a:t>
            </a:r>
            <a:r>
              <a:rPr lang="ko-KR" altLang="en-US" b="1" dirty="0"/>
              <a:t>입력</a:t>
            </a:r>
            <a:r>
              <a:rPr lang="en-US" altLang="ko-KR" b="1" dirty="0"/>
              <a:t>] </a:t>
            </a:r>
            <a:r>
              <a:rPr lang="ko-KR" altLang="en-US" dirty="0"/>
              <a:t>버튼을 누르면</a:t>
            </a:r>
            <a:r>
              <a:rPr lang="en-US" altLang="ko-KR" dirty="0"/>
              <a:t> </a:t>
            </a:r>
            <a:r>
              <a:rPr lang="ko-KR" altLang="en-US" dirty="0"/>
              <a:t>안내 </a:t>
            </a:r>
            <a:r>
              <a:rPr lang="ko-KR" altLang="en-US" dirty="0" err="1"/>
              <a:t>팝업창이</a:t>
            </a:r>
            <a:r>
              <a:rPr lang="ko-KR" altLang="en-US" dirty="0"/>
              <a:t> 뜨고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[</a:t>
            </a:r>
            <a:r>
              <a:rPr lang="ko-KR" altLang="en-US" b="1" dirty="0"/>
              <a:t>확인</a:t>
            </a:r>
            <a:r>
              <a:rPr lang="en-US" altLang="ko-KR" b="1" dirty="0"/>
              <a:t>] </a:t>
            </a:r>
            <a:r>
              <a:rPr lang="ko-KR" altLang="en-US" dirty="0"/>
              <a:t>버튼 </a:t>
            </a:r>
            <a:r>
              <a:rPr lang="ko-KR" altLang="en-US" dirty="0" err="1"/>
              <a:t>클릭시</a:t>
            </a:r>
            <a:r>
              <a:rPr lang="ko-KR" altLang="en-US" dirty="0"/>
              <a:t> </a:t>
            </a:r>
            <a:r>
              <a:rPr lang="en-US" altLang="ko-KR" b="1" dirty="0"/>
              <a:t>[</a:t>
            </a:r>
            <a:r>
              <a:rPr lang="ko-KR" altLang="en-US" b="1" dirty="0" err="1"/>
              <a:t>만기신청</a:t>
            </a:r>
            <a:r>
              <a:rPr lang="en-US" altLang="ko-KR" b="1" dirty="0"/>
              <a:t>]</a:t>
            </a:r>
            <a:r>
              <a:rPr lang="ko-KR" altLang="en-US" b="1" dirty="0"/>
              <a:t> 화면으로 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b="1" dirty="0"/>
              <a:t>돌아갑니다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0070C0"/>
                </a:solidFill>
              </a:rPr>
              <a:t>만기신청</a:t>
            </a:r>
            <a:r>
              <a:rPr lang="ko-KR" altLang="en-US" b="1" dirty="0">
                <a:solidFill>
                  <a:srgbClr val="0070C0"/>
                </a:solidFill>
              </a:rPr>
              <a:t> 후</a:t>
            </a:r>
            <a:r>
              <a:rPr lang="en-US" altLang="ko-KR" b="1" dirty="0">
                <a:solidFill>
                  <a:srgbClr val="0070C0"/>
                </a:solidFill>
              </a:rPr>
              <a:t>, </a:t>
            </a:r>
            <a:r>
              <a:rPr lang="ko-KR" altLang="en-US" b="1" dirty="0" err="1">
                <a:solidFill>
                  <a:srgbClr val="0070C0"/>
                </a:solidFill>
              </a:rPr>
              <a:t>연계가입</a:t>
            </a:r>
            <a:r>
              <a:rPr lang="ko-KR" altLang="en-US" b="1" dirty="0">
                <a:solidFill>
                  <a:srgbClr val="0070C0"/>
                </a:solidFill>
              </a:rPr>
              <a:t> 신청해주시기</a:t>
            </a:r>
            <a:endParaRPr lang="en-US" altLang="ko-KR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70C0"/>
                </a:solidFill>
              </a:rPr>
              <a:t>바랍니다</a:t>
            </a:r>
            <a:r>
              <a:rPr lang="en-US" altLang="ko-KR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액자 3"/>
          <p:cNvSpPr/>
          <p:nvPr/>
        </p:nvSpPr>
        <p:spPr>
          <a:xfrm>
            <a:off x="2388099" y="3598685"/>
            <a:ext cx="3114675" cy="1220649"/>
          </a:xfrm>
          <a:prstGeom prst="frame">
            <a:avLst>
              <a:gd name="adj1" fmla="val 630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액자 4"/>
          <p:cNvSpPr/>
          <p:nvPr/>
        </p:nvSpPr>
        <p:spPr>
          <a:xfrm>
            <a:off x="6753747" y="5692347"/>
            <a:ext cx="825949" cy="542198"/>
          </a:xfrm>
          <a:prstGeom prst="frame">
            <a:avLst>
              <a:gd name="adj1" fmla="val 41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03901" y="5864605"/>
            <a:ext cx="3485865" cy="1783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7436" y="5864605"/>
            <a:ext cx="728724" cy="1783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8839" y="155813"/>
            <a:ext cx="1014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참고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청년내일채움공제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만기공제금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미신청한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경우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b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endParaRPr lang="ko-KR" altLang="en-US" sz="16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액자 8"/>
          <p:cNvSpPr/>
          <p:nvPr/>
        </p:nvSpPr>
        <p:spPr>
          <a:xfrm>
            <a:off x="5571738" y="5276123"/>
            <a:ext cx="1159763" cy="958422"/>
          </a:xfrm>
          <a:prstGeom prst="frame">
            <a:avLst>
              <a:gd name="adj1" fmla="val 70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포인트가 5개인 별 10"/>
          <p:cNvSpPr/>
          <p:nvPr/>
        </p:nvSpPr>
        <p:spPr>
          <a:xfrm>
            <a:off x="5285893" y="5101814"/>
            <a:ext cx="314419" cy="303351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포인트가 5개인 별 11"/>
          <p:cNvSpPr/>
          <p:nvPr/>
        </p:nvSpPr>
        <p:spPr>
          <a:xfrm>
            <a:off x="5476392" y="4885617"/>
            <a:ext cx="314419" cy="303351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5730338" y="4960832"/>
            <a:ext cx="314419" cy="303351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593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50786" r="2435"/>
          <a:stretch/>
        </p:blipFill>
        <p:spPr>
          <a:xfrm>
            <a:off x="16736" y="5055887"/>
            <a:ext cx="7496569" cy="1741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1986" y="1492843"/>
            <a:ext cx="47508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[</a:t>
            </a:r>
            <a:r>
              <a:rPr lang="ko-KR" altLang="en-US" sz="1600" b="1" dirty="0" err="1"/>
              <a:t>공제만기</a:t>
            </a:r>
            <a:r>
              <a:rPr lang="ko-KR" altLang="en-US" sz="1600" b="1" dirty="0"/>
              <a:t> 상품 관리</a:t>
            </a:r>
            <a:r>
              <a:rPr lang="en-US" altLang="ko-KR" sz="1600" b="1" dirty="0"/>
              <a:t>] </a:t>
            </a:r>
            <a:r>
              <a:rPr lang="ko-KR" altLang="en-US" sz="1600" dirty="0"/>
              <a:t>메뉴에서</a:t>
            </a:r>
            <a:r>
              <a:rPr lang="en-US" altLang="ko-KR" sz="1600" dirty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/>
              <a:t>청년내일채움공제</a:t>
            </a:r>
            <a:r>
              <a:rPr lang="en-US" altLang="ko-KR" sz="1600" dirty="0"/>
              <a:t> </a:t>
            </a:r>
            <a:r>
              <a:rPr lang="ko-KR" altLang="en-US" sz="1600" dirty="0"/>
              <a:t>만기 신청이 가능합니다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다만</a:t>
            </a:r>
            <a:r>
              <a:rPr lang="en-US" altLang="ko-KR" sz="1600" dirty="0"/>
              <a:t>, </a:t>
            </a:r>
            <a:r>
              <a:rPr lang="ko-KR" altLang="en-US" sz="1600" b="1" dirty="0"/>
              <a:t>신청가능여부에 </a:t>
            </a:r>
            <a:r>
              <a:rPr lang="en-US" altLang="ko-KR" sz="1600" b="1" dirty="0"/>
              <a:t>“-” </a:t>
            </a:r>
            <a:r>
              <a:rPr lang="ko-KR" altLang="en-US" sz="1600" b="1" dirty="0"/>
              <a:t>표시</a:t>
            </a:r>
            <a:r>
              <a:rPr lang="ko-KR" altLang="en-US" sz="1600" dirty="0"/>
              <a:t>가 되어 있을 경우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err="1"/>
              <a:t>청년내일채움공제</a:t>
            </a:r>
            <a:r>
              <a:rPr lang="ko-KR" altLang="en-US" sz="1600" dirty="0"/>
              <a:t> 정부지원금 </a:t>
            </a:r>
            <a:r>
              <a:rPr lang="ko-KR" altLang="en-US" sz="1600" dirty="0" err="1"/>
              <a:t>미적립으로</a:t>
            </a:r>
            <a:r>
              <a:rPr lang="ko-KR" altLang="en-US" sz="1600" dirty="0"/>
              <a:t> 인하여</a:t>
            </a:r>
            <a:r>
              <a:rPr lang="en-US" altLang="ko-KR" sz="1600" dirty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/>
              <a:t>만기신청이</a:t>
            </a:r>
            <a:r>
              <a:rPr lang="ko-KR" altLang="en-US" sz="1600" dirty="0"/>
              <a:t> 지연될 수 있는 점 참고 부탁드립니다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</p:txBody>
      </p:sp>
      <p:sp>
        <p:nvSpPr>
          <p:cNvPr id="5" name="액자 4"/>
          <p:cNvSpPr/>
          <p:nvPr/>
        </p:nvSpPr>
        <p:spPr>
          <a:xfrm>
            <a:off x="5011930" y="5758934"/>
            <a:ext cx="2493818" cy="746239"/>
          </a:xfrm>
          <a:prstGeom prst="frame">
            <a:avLst>
              <a:gd name="adj1" fmla="val 41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액자 5"/>
          <p:cNvSpPr/>
          <p:nvPr/>
        </p:nvSpPr>
        <p:spPr>
          <a:xfrm>
            <a:off x="76219" y="5758934"/>
            <a:ext cx="356154" cy="746239"/>
          </a:xfrm>
          <a:prstGeom prst="frame">
            <a:avLst>
              <a:gd name="adj1" fmla="val 41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41220" y="6235953"/>
            <a:ext cx="631741" cy="1785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133279" y="6235952"/>
            <a:ext cx="1878651" cy="1785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0" y="2202081"/>
            <a:ext cx="7513477" cy="2095104"/>
          </a:xfrm>
          <a:prstGeom prst="rect">
            <a:avLst/>
          </a:prstGeom>
        </p:spPr>
      </p:pic>
      <p:sp>
        <p:nvSpPr>
          <p:cNvPr id="10" name="액자 9"/>
          <p:cNvSpPr/>
          <p:nvPr/>
        </p:nvSpPr>
        <p:spPr>
          <a:xfrm>
            <a:off x="4981778" y="2876513"/>
            <a:ext cx="2493818" cy="746239"/>
          </a:xfrm>
          <a:prstGeom prst="frame">
            <a:avLst>
              <a:gd name="adj1" fmla="val 41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액자 10"/>
          <p:cNvSpPr/>
          <p:nvPr/>
        </p:nvSpPr>
        <p:spPr>
          <a:xfrm>
            <a:off x="6645583" y="3924064"/>
            <a:ext cx="906404" cy="426021"/>
          </a:xfrm>
          <a:prstGeom prst="frame">
            <a:avLst>
              <a:gd name="adj1" fmla="val 41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액자 11"/>
          <p:cNvSpPr/>
          <p:nvPr/>
        </p:nvSpPr>
        <p:spPr>
          <a:xfrm>
            <a:off x="92383" y="2876513"/>
            <a:ext cx="411128" cy="800996"/>
          </a:xfrm>
          <a:prstGeom prst="frame">
            <a:avLst>
              <a:gd name="adj1" fmla="val 41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57384" y="3364209"/>
            <a:ext cx="631741" cy="1785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088423" y="3364211"/>
            <a:ext cx="1878651" cy="1785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900975" y="5501813"/>
            <a:ext cx="2614730" cy="2342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latin typeface="Albertus Extra Bold" panose="020E0802040304020204" pitchFamily="34" charset="0"/>
              </a:rPr>
              <a:t>정부지원금 </a:t>
            </a:r>
            <a:r>
              <a:rPr lang="ko-KR" altLang="en-US" sz="1050" b="1" dirty="0" err="1">
                <a:latin typeface="Albertus Extra Bold" panose="020E0802040304020204" pitchFamily="34" charset="0"/>
              </a:rPr>
              <a:t>미적립</a:t>
            </a:r>
            <a:r>
              <a:rPr lang="ko-KR" altLang="en-US" sz="1050" b="1" dirty="0">
                <a:latin typeface="Albertus Extra Bold" panose="020E0802040304020204" pitchFamily="34" charset="0"/>
              </a:rPr>
              <a:t> 등 만기 신청 불가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913765" y="2623243"/>
            <a:ext cx="2614730" cy="2342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>
                <a:latin typeface="Albertus Extra Bold" panose="020E0802040304020204" pitchFamily="34" charset="0"/>
              </a:rPr>
              <a:t>만기신청</a:t>
            </a:r>
            <a:r>
              <a:rPr lang="ko-KR" altLang="en-US" sz="1050" b="1" dirty="0">
                <a:latin typeface="Albertus Extra Bold" panose="020E0802040304020204" pitchFamily="34" charset="0"/>
              </a:rPr>
              <a:t> 가능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rcRect r="2435" b="60080"/>
          <a:stretch/>
        </p:blipFill>
        <p:spPr>
          <a:xfrm>
            <a:off x="16736" y="762407"/>
            <a:ext cx="7496569" cy="14129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8839" y="155813"/>
            <a:ext cx="1014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참고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청년내일채움공제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미신청한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경우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b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endParaRPr lang="ko-KR" altLang="en-US" sz="16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4729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70025" y="2166011"/>
            <a:ext cx="42906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9. </a:t>
            </a:r>
            <a:r>
              <a:rPr lang="en-US" altLang="ko-KR" b="1" dirty="0"/>
              <a:t>[</a:t>
            </a:r>
            <a:r>
              <a:rPr lang="ko-KR" altLang="en-US" b="1" dirty="0"/>
              <a:t>약관전문보기</a:t>
            </a:r>
            <a:r>
              <a:rPr lang="en-US" altLang="ko-KR" b="1" dirty="0"/>
              <a:t>(</a:t>
            </a:r>
            <a:r>
              <a:rPr lang="ko-KR" altLang="en-US" b="1" dirty="0"/>
              <a:t>필수</a:t>
            </a:r>
            <a:r>
              <a:rPr lang="en-US" altLang="ko-KR" b="1" dirty="0"/>
              <a:t>)] </a:t>
            </a:r>
            <a:r>
              <a:rPr lang="ko-KR" altLang="en-US" dirty="0"/>
              <a:t>클릭하여 확인</a:t>
            </a:r>
            <a:r>
              <a:rPr lang="en-US" altLang="ko-KR" dirty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   [</a:t>
            </a:r>
            <a:r>
              <a:rPr lang="ko-KR" altLang="en-US" b="1" dirty="0" err="1"/>
              <a:t>공제약관</a:t>
            </a:r>
            <a:r>
              <a:rPr lang="ko-KR" altLang="en-US" b="1" dirty="0"/>
              <a:t> 주요내용 설명</a:t>
            </a:r>
            <a:r>
              <a:rPr lang="en-US" altLang="ko-KR" b="1" dirty="0"/>
              <a:t>]</a:t>
            </a:r>
            <a:r>
              <a:rPr lang="ko-KR" altLang="en-US" dirty="0"/>
              <a:t>을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확인합니다</a:t>
            </a:r>
            <a:r>
              <a:rPr lang="en-US" altLang="ko-KR" dirty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395"/>
            <a:ext cx="8164618" cy="5631619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66865" y="2066070"/>
            <a:ext cx="1254509" cy="444401"/>
          </a:xfrm>
          <a:prstGeom prst="frame">
            <a:avLst>
              <a:gd name="adj1" fmla="val 56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5400" y="1917097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8" name="액자 7"/>
          <p:cNvSpPr/>
          <p:nvPr/>
        </p:nvSpPr>
        <p:spPr>
          <a:xfrm>
            <a:off x="5758636" y="3023442"/>
            <a:ext cx="1305740" cy="385511"/>
          </a:xfrm>
          <a:prstGeom prst="frame">
            <a:avLst>
              <a:gd name="adj1" fmla="val 81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1/2 액자 8"/>
          <p:cNvSpPr/>
          <p:nvPr/>
        </p:nvSpPr>
        <p:spPr>
          <a:xfrm rot="13707922">
            <a:off x="5759302" y="2566481"/>
            <a:ext cx="281105" cy="546479"/>
          </a:xfrm>
          <a:prstGeom prst="halfFrame">
            <a:avLst>
              <a:gd name="adj1" fmla="val 23681"/>
              <a:gd name="adj2" fmla="val 192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81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r="3642"/>
          <a:stretch/>
        </p:blipFill>
        <p:spPr>
          <a:xfrm>
            <a:off x="0" y="875746"/>
            <a:ext cx="7871791" cy="461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0462" y="2242489"/>
            <a:ext cx="44567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10</a:t>
            </a:r>
            <a:r>
              <a:rPr lang="en-US" altLang="ko-KR" b="1" dirty="0"/>
              <a:t>. [</a:t>
            </a:r>
            <a:r>
              <a:rPr lang="ko-KR" altLang="en-US" b="1" dirty="0"/>
              <a:t>기업 및 개인</a:t>
            </a:r>
            <a:r>
              <a:rPr lang="en-US" altLang="ko-KR" b="1" dirty="0"/>
              <a:t>(</a:t>
            </a:r>
            <a:r>
              <a:rPr lang="ko-KR" altLang="en-US" b="1" dirty="0"/>
              <a:t>신용</a:t>
            </a:r>
            <a:r>
              <a:rPr lang="en-US" altLang="ko-KR" b="1" dirty="0"/>
              <a:t>)</a:t>
            </a:r>
            <a:r>
              <a:rPr lang="ko-KR" altLang="en-US" b="1" dirty="0"/>
              <a:t>정보 수집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이용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제공 동의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 수집</a:t>
            </a:r>
            <a:r>
              <a:rPr lang="en-US" altLang="ko-KR" dirty="0">
                <a:latin typeface="맑은 고딕" panose="020B0503020000020004" pitchFamily="50" charset="-127"/>
              </a:rPr>
              <a:t>·</a:t>
            </a:r>
            <a:r>
              <a:rPr lang="ko-KR" altLang="en-US" dirty="0">
                <a:latin typeface="맑은 고딕" panose="020B0503020000020004" pitchFamily="50" charset="-127"/>
              </a:rPr>
              <a:t>이용에 관한 사항</a:t>
            </a:r>
            <a:endParaRPr lang="en-US" altLang="ko-KR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 확인 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필수적 정보와 선택적 정보에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각각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미동의 체크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dirty="0"/>
              <a:t> </a:t>
            </a:r>
          </a:p>
        </p:txBody>
      </p:sp>
      <p:sp>
        <p:nvSpPr>
          <p:cNvPr id="4" name="액자 3"/>
          <p:cNvSpPr/>
          <p:nvPr/>
        </p:nvSpPr>
        <p:spPr>
          <a:xfrm>
            <a:off x="76199" y="4711801"/>
            <a:ext cx="5857876" cy="707924"/>
          </a:xfrm>
          <a:prstGeom prst="frame">
            <a:avLst>
              <a:gd name="adj1" fmla="val 45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-76199" y="4447760"/>
            <a:ext cx="468701" cy="369332"/>
            <a:chOff x="6713149" y="6180069"/>
            <a:chExt cx="468701" cy="369332"/>
          </a:xfrm>
        </p:grpSpPr>
        <p:sp>
          <p:nvSpPr>
            <p:cNvPr id="6" name="타원 5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697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02" y="997446"/>
            <a:ext cx="7944762" cy="4681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4762" y="2242489"/>
            <a:ext cx="44567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11</a:t>
            </a:r>
            <a:r>
              <a:rPr lang="en-US" altLang="ko-KR" b="1" dirty="0"/>
              <a:t>. [</a:t>
            </a:r>
            <a:r>
              <a:rPr lang="ko-KR" altLang="en-US" b="1" dirty="0"/>
              <a:t>기업 및 개인</a:t>
            </a:r>
            <a:r>
              <a:rPr lang="en-US" altLang="ko-KR" b="1" dirty="0"/>
              <a:t>(</a:t>
            </a:r>
            <a:r>
              <a:rPr lang="ko-KR" altLang="en-US" b="1" dirty="0"/>
              <a:t>신용</a:t>
            </a:r>
            <a:r>
              <a:rPr lang="en-US" altLang="ko-KR" b="1" dirty="0"/>
              <a:t>)</a:t>
            </a:r>
            <a:r>
              <a:rPr lang="ko-KR" altLang="en-US" b="1" dirty="0"/>
              <a:t>정보 수집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이용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제공 동의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 제공에 </a:t>
            </a:r>
            <a:r>
              <a:rPr lang="ko-KR" altLang="en-US" dirty="0">
                <a:latin typeface="맑은 고딕" panose="020B0503020000020004" pitchFamily="50" charset="-127"/>
              </a:rPr>
              <a:t>관한 사항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확인 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체크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dirty="0"/>
              <a:t> 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12. </a:t>
            </a:r>
            <a:r>
              <a:rPr lang="ko-KR" altLang="en-US" dirty="0"/>
              <a:t>내용 및 안내사항을 모두 확인한 후</a:t>
            </a:r>
            <a:r>
              <a:rPr lang="en-US" altLang="ko-KR" dirty="0"/>
              <a:t>,    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en-US" altLang="ko-KR" b="1" dirty="0"/>
              <a:t>[</a:t>
            </a:r>
            <a:r>
              <a:rPr lang="ko-KR" altLang="en-US" b="1" dirty="0"/>
              <a:t>다음단계</a:t>
            </a:r>
            <a:r>
              <a:rPr lang="en-US" altLang="ko-KR" b="1" dirty="0"/>
              <a:t>]</a:t>
            </a:r>
            <a:r>
              <a:rPr lang="en-US" altLang="ko-KR" dirty="0"/>
              <a:t> </a:t>
            </a:r>
            <a:r>
              <a:rPr lang="ko-KR" altLang="en-US" dirty="0"/>
              <a:t>버튼을</a:t>
            </a:r>
            <a:r>
              <a:rPr lang="en-US" altLang="ko-KR" dirty="0"/>
              <a:t> </a:t>
            </a:r>
            <a:r>
              <a:rPr lang="ko-KR" altLang="en-US" dirty="0"/>
              <a:t>눌러 넘어갑니다</a:t>
            </a:r>
            <a:r>
              <a:rPr lang="en-US" altLang="ko-KR" dirty="0"/>
              <a:t>.</a:t>
            </a:r>
          </a:p>
        </p:txBody>
      </p:sp>
      <p:sp>
        <p:nvSpPr>
          <p:cNvPr id="5" name="액자 4"/>
          <p:cNvSpPr/>
          <p:nvPr/>
        </p:nvSpPr>
        <p:spPr>
          <a:xfrm>
            <a:off x="76200" y="3152767"/>
            <a:ext cx="7868562" cy="1803300"/>
          </a:xfrm>
          <a:prstGeom prst="frame">
            <a:avLst>
              <a:gd name="adj1" fmla="val 14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-34326" y="2905445"/>
            <a:ext cx="468701" cy="369332"/>
            <a:chOff x="6713149" y="6180069"/>
            <a:chExt cx="468701" cy="369332"/>
          </a:xfrm>
        </p:grpSpPr>
        <p:sp>
          <p:nvSpPr>
            <p:cNvPr id="7" name="타원 6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액자 8"/>
          <p:cNvSpPr/>
          <p:nvPr/>
        </p:nvSpPr>
        <p:spPr>
          <a:xfrm>
            <a:off x="4053145" y="5181894"/>
            <a:ext cx="1339660" cy="527990"/>
          </a:xfrm>
          <a:prstGeom prst="frame">
            <a:avLst>
              <a:gd name="adj1" fmla="val 56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818794" y="4971969"/>
            <a:ext cx="468701" cy="369332"/>
            <a:chOff x="6713149" y="6180069"/>
            <a:chExt cx="468701" cy="369332"/>
          </a:xfrm>
        </p:grpSpPr>
        <p:sp>
          <p:nvSpPr>
            <p:cNvPr id="11" name="타원 10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942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88996"/>
          <a:stretch/>
        </p:blipFill>
        <p:spPr>
          <a:xfrm>
            <a:off x="2" y="369405"/>
            <a:ext cx="8104979" cy="726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1787" y="2461564"/>
            <a:ext cx="3691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13</a:t>
            </a:r>
            <a:r>
              <a:rPr lang="en-US" altLang="ko-KR" b="1" dirty="0"/>
              <a:t>. </a:t>
            </a:r>
            <a:r>
              <a:rPr lang="ko-KR" altLang="en-US" dirty="0"/>
              <a:t>핵심인력 정보를 확인 후</a:t>
            </a:r>
            <a:r>
              <a:rPr lang="en-US" altLang="ko-KR" dirty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변동사항 있을 시 수정합니다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      </a:t>
            </a:r>
            <a:r>
              <a:rPr lang="en-US" altLang="ko-KR" sz="1400" b="1" dirty="0"/>
              <a:t>*</a:t>
            </a:r>
            <a:r>
              <a:rPr lang="ko-KR" altLang="en-US" sz="1400" b="1" dirty="0" err="1"/>
              <a:t>필수값</a:t>
            </a:r>
            <a:r>
              <a:rPr lang="ko-KR" altLang="en-US" sz="1400" b="1" dirty="0"/>
              <a:t> 반드시 입력</a:t>
            </a:r>
            <a:r>
              <a:rPr lang="en-US" altLang="ko-KR" b="1" dirty="0"/>
              <a:t> </a:t>
            </a:r>
            <a:endParaRPr lang="en-US" altLang="ko-KR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" y="73739"/>
            <a:ext cx="7999918" cy="65848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03880" y="1864106"/>
            <a:ext cx="672430" cy="1783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03880" y="2380443"/>
            <a:ext cx="2392892" cy="164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403880" y="2867793"/>
            <a:ext cx="672430" cy="1783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403880" y="3277921"/>
            <a:ext cx="2225252" cy="164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403880" y="3677748"/>
            <a:ext cx="2225252" cy="164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393676" y="4628013"/>
            <a:ext cx="672430" cy="1783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323728" y="1877853"/>
            <a:ext cx="2225252" cy="164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332354" y="2380443"/>
            <a:ext cx="2448672" cy="164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액자 12"/>
          <p:cNvSpPr/>
          <p:nvPr/>
        </p:nvSpPr>
        <p:spPr>
          <a:xfrm>
            <a:off x="103517" y="1158416"/>
            <a:ext cx="7917999" cy="4836942"/>
          </a:xfrm>
          <a:prstGeom prst="frame">
            <a:avLst>
              <a:gd name="adj1" fmla="val 5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-54807" y="893843"/>
            <a:ext cx="468701" cy="369332"/>
            <a:chOff x="6713149" y="6180069"/>
            <a:chExt cx="468701" cy="369332"/>
          </a:xfrm>
        </p:grpSpPr>
        <p:sp>
          <p:nvSpPr>
            <p:cNvPr id="15" name="타원 14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593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8" y="1552731"/>
            <a:ext cx="8053409" cy="3657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00387" y="2366674"/>
            <a:ext cx="3691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14</a:t>
            </a:r>
            <a:r>
              <a:rPr lang="en-US" altLang="ko-KR" b="1" dirty="0"/>
              <a:t>. </a:t>
            </a:r>
            <a:r>
              <a:rPr lang="ko-KR" altLang="en-US" dirty="0" err="1"/>
              <a:t>참여자격</a:t>
            </a:r>
            <a:r>
              <a:rPr lang="ko-KR" altLang="en-US" dirty="0"/>
              <a:t> </a:t>
            </a:r>
            <a:r>
              <a:rPr lang="ko-KR" altLang="en-US" dirty="0" err="1"/>
              <a:t>제한사유를</a:t>
            </a:r>
            <a:r>
              <a:rPr lang="ko-KR" altLang="en-US" dirty="0"/>
              <a:t> 확인 후</a:t>
            </a:r>
            <a:r>
              <a:rPr lang="en-US" altLang="ko-KR" dirty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 </a:t>
            </a:r>
            <a:r>
              <a:rPr lang="ko-KR" altLang="en-US" dirty="0" err="1"/>
              <a:t>해당여부에</a:t>
            </a:r>
            <a:r>
              <a:rPr lang="ko-KR" altLang="en-US" dirty="0"/>
              <a:t> 체크합니다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      </a:t>
            </a:r>
            <a:r>
              <a:rPr lang="en-US" altLang="ko-KR" sz="1400" b="1" dirty="0"/>
              <a:t>*</a:t>
            </a:r>
            <a:r>
              <a:rPr lang="ko-KR" altLang="en-US" sz="1400" b="1" dirty="0" err="1"/>
              <a:t>필수값</a:t>
            </a:r>
            <a:r>
              <a:rPr lang="ko-KR" altLang="en-US" sz="1400" b="1" dirty="0"/>
              <a:t> 반드시 입력</a:t>
            </a:r>
            <a:r>
              <a:rPr lang="en-US" altLang="ko-KR" b="1" dirty="0"/>
              <a:t> </a:t>
            </a:r>
            <a:endParaRPr lang="en-US" altLang="ko-KR" dirty="0"/>
          </a:p>
        </p:txBody>
      </p:sp>
      <p:sp>
        <p:nvSpPr>
          <p:cNvPr id="4" name="액자 3"/>
          <p:cNvSpPr/>
          <p:nvPr/>
        </p:nvSpPr>
        <p:spPr>
          <a:xfrm>
            <a:off x="326118" y="1952046"/>
            <a:ext cx="7946614" cy="3180671"/>
          </a:xfrm>
          <a:prstGeom prst="frame">
            <a:avLst>
              <a:gd name="adj1" fmla="val 5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1767" y="1767380"/>
            <a:ext cx="468701" cy="369332"/>
            <a:chOff x="6713149" y="6180069"/>
            <a:chExt cx="468701" cy="369332"/>
          </a:xfrm>
        </p:grpSpPr>
        <p:sp>
          <p:nvSpPr>
            <p:cNvPr id="6" name="타원 5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582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861"/>
            <a:ext cx="7581900" cy="6803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0564" y="399691"/>
            <a:ext cx="454143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15</a:t>
            </a:r>
            <a:r>
              <a:rPr lang="en-US" altLang="ko-KR" b="1" dirty="0"/>
              <a:t>. </a:t>
            </a:r>
            <a:r>
              <a:rPr lang="ko-KR" altLang="en-US" dirty="0"/>
              <a:t>핵심인력 </a:t>
            </a:r>
            <a:r>
              <a:rPr lang="ko-KR" altLang="en-US" dirty="0" err="1"/>
              <a:t>공제부금</a:t>
            </a:r>
            <a:r>
              <a:rPr lang="ko-KR" altLang="en-US" dirty="0"/>
              <a:t> 자동이체 정보를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     </a:t>
            </a:r>
            <a:r>
              <a:rPr lang="ko-KR" altLang="en-US" dirty="0"/>
              <a:t>입력 후</a:t>
            </a:r>
            <a:r>
              <a:rPr lang="en-US" altLang="ko-KR" dirty="0"/>
              <a:t>, </a:t>
            </a:r>
            <a:r>
              <a:rPr lang="en-US" altLang="ko-KR" b="1" dirty="0"/>
              <a:t>[</a:t>
            </a:r>
            <a:r>
              <a:rPr lang="ko-KR" altLang="en-US" b="1" dirty="0"/>
              <a:t>검증</a:t>
            </a:r>
            <a:r>
              <a:rPr lang="en-US" altLang="ko-KR" b="1" dirty="0"/>
              <a:t>] </a:t>
            </a:r>
            <a:r>
              <a:rPr lang="ko-KR" altLang="en-US" dirty="0"/>
              <a:t>버튼을 누릅니다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0070C0"/>
                </a:solidFill>
              </a:rPr>
              <a:t> ★핸드폰 번호가 포함된 평생계좌번호는</a:t>
            </a:r>
            <a:r>
              <a:rPr lang="en-US" altLang="ko-KR" sz="1400" b="1" dirty="0">
                <a:solidFill>
                  <a:srgbClr val="0070C0"/>
                </a:solidFill>
              </a:rPr>
              <a:t> </a:t>
            </a:r>
            <a:r>
              <a:rPr lang="ko-KR" altLang="en-US" sz="1400" b="1" dirty="0">
                <a:solidFill>
                  <a:srgbClr val="0070C0"/>
                </a:solidFill>
              </a:rPr>
              <a:t>사용이</a:t>
            </a:r>
            <a:endParaRPr lang="en-US" altLang="ko-KR" sz="1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0070C0"/>
                </a:solidFill>
              </a:rPr>
              <a:t>   </a:t>
            </a:r>
            <a:r>
              <a:rPr lang="ko-KR" altLang="en-US" sz="1400" b="1" dirty="0">
                <a:solidFill>
                  <a:srgbClr val="0070C0"/>
                </a:solidFill>
              </a:rPr>
              <a:t> 불가합니다</a:t>
            </a:r>
            <a:r>
              <a:rPr lang="en-US" altLang="ko-KR" sz="1400" b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dirty="0"/>
              <a:t>16. </a:t>
            </a:r>
            <a:r>
              <a:rPr lang="ko-KR" altLang="en-US" dirty="0"/>
              <a:t>자동이체 약관 확인 후</a:t>
            </a:r>
            <a:r>
              <a:rPr lang="en-US" altLang="ko-KR" dirty="0"/>
              <a:t>, </a:t>
            </a:r>
            <a:r>
              <a:rPr lang="ko-KR" altLang="en-US" dirty="0"/>
              <a:t>체크합니다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17. </a:t>
            </a:r>
            <a:r>
              <a:rPr lang="ko-KR" altLang="en-US" dirty="0"/>
              <a:t>기업의 </a:t>
            </a:r>
            <a:r>
              <a:rPr lang="ko-KR" altLang="en-US" dirty="0" err="1"/>
              <a:t>청약정보</a:t>
            </a:r>
            <a:r>
              <a:rPr lang="ko-KR" altLang="en-US" dirty="0"/>
              <a:t> 입력 현황 확인 후</a:t>
            </a:r>
            <a:r>
              <a:rPr lang="en-US" altLang="ko-KR" dirty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수정이 필요할 경우 </a:t>
            </a:r>
            <a:r>
              <a:rPr lang="en-US" altLang="ko-KR" b="1" dirty="0"/>
              <a:t>[</a:t>
            </a:r>
            <a:r>
              <a:rPr lang="ko-KR" altLang="en-US" b="1" dirty="0" err="1"/>
              <a:t>수정요청</a:t>
            </a:r>
            <a:r>
              <a:rPr lang="en-US" altLang="ko-KR" b="1" dirty="0"/>
              <a:t>] </a:t>
            </a:r>
            <a:r>
              <a:rPr lang="ko-KR" altLang="en-US" dirty="0"/>
              <a:t>버튼을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누릅니다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   *</a:t>
            </a:r>
            <a:r>
              <a:rPr lang="ko-KR" altLang="en-US" sz="1400" dirty="0" err="1"/>
              <a:t>수정요청</a:t>
            </a:r>
            <a:r>
              <a:rPr lang="ko-KR" altLang="en-US" sz="1400" dirty="0"/>
              <a:t> 버튼을 누를 경우</a:t>
            </a:r>
            <a:r>
              <a:rPr lang="en-US" altLang="ko-KR" sz="1400" dirty="0"/>
              <a:t>, </a:t>
            </a:r>
            <a:r>
              <a:rPr lang="ko-KR" altLang="en-US" sz="1400" dirty="0"/>
              <a:t>기업이 다시 작성 후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   </a:t>
            </a:r>
            <a:r>
              <a:rPr lang="ko-KR" altLang="en-US" sz="1400" dirty="0"/>
              <a:t>핵심인력 제출하여야 합니다</a:t>
            </a:r>
            <a:r>
              <a:rPr lang="en-US" altLang="ko-KR" sz="14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18. </a:t>
            </a:r>
            <a:r>
              <a:rPr lang="ko-KR" altLang="en-US" dirty="0"/>
              <a:t>기타 특이사항이 없으면</a:t>
            </a:r>
            <a:r>
              <a:rPr lang="en-US" altLang="ko-KR" b="1" dirty="0"/>
              <a:t>, [</a:t>
            </a:r>
            <a:r>
              <a:rPr lang="ko-KR" altLang="en-US" b="1" dirty="0"/>
              <a:t>다음단계</a:t>
            </a:r>
            <a:r>
              <a:rPr lang="en-US" altLang="ko-KR" b="1" dirty="0"/>
              <a:t>]</a:t>
            </a:r>
            <a:r>
              <a:rPr lang="ko-KR" altLang="en-US" dirty="0"/>
              <a:t>로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 넘어갑니다</a:t>
            </a:r>
            <a:r>
              <a:rPr lang="en-US" altLang="ko-KR" dirty="0"/>
              <a:t>.</a:t>
            </a:r>
          </a:p>
        </p:txBody>
      </p:sp>
      <p:sp>
        <p:nvSpPr>
          <p:cNvPr id="4" name="액자 3"/>
          <p:cNvSpPr/>
          <p:nvPr/>
        </p:nvSpPr>
        <p:spPr>
          <a:xfrm>
            <a:off x="1" y="675817"/>
            <a:ext cx="7581900" cy="949784"/>
          </a:xfrm>
          <a:prstGeom prst="frame">
            <a:avLst>
              <a:gd name="adj1" fmla="val 13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액자 4"/>
          <p:cNvSpPr/>
          <p:nvPr/>
        </p:nvSpPr>
        <p:spPr>
          <a:xfrm>
            <a:off x="1" y="2432650"/>
            <a:ext cx="7581900" cy="1529750"/>
          </a:xfrm>
          <a:prstGeom prst="frame">
            <a:avLst>
              <a:gd name="adj1" fmla="val 10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27" y="4468367"/>
            <a:ext cx="1184274" cy="4941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235553" y="5521539"/>
            <a:ext cx="2225252" cy="164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35553" y="5909840"/>
            <a:ext cx="2225252" cy="164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액자 8"/>
          <p:cNvSpPr/>
          <p:nvPr/>
        </p:nvSpPr>
        <p:spPr>
          <a:xfrm>
            <a:off x="34333" y="4992062"/>
            <a:ext cx="7581900" cy="1202003"/>
          </a:xfrm>
          <a:prstGeom prst="frame">
            <a:avLst>
              <a:gd name="adj1" fmla="val 10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7263848" y="491151"/>
            <a:ext cx="468701" cy="369332"/>
            <a:chOff x="6713149" y="6180069"/>
            <a:chExt cx="468701" cy="369332"/>
          </a:xfrm>
        </p:grpSpPr>
        <p:sp>
          <p:nvSpPr>
            <p:cNvPr id="11" name="타원 10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63848" y="2261114"/>
            <a:ext cx="468701" cy="369332"/>
            <a:chOff x="6713149" y="6180069"/>
            <a:chExt cx="468701" cy="369332"/>
          </a:xfrm>
        </p:grpSpPr>
        <p:sp>
          <p:nvSpPr>
            <p:cNvPr id="14" name="타원 13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16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액자 21"/>
          <p:cNvSpPr/>
          <p:nvPr/>
        </p:nvSpPr>
        <p:spPr>
          <a:xfrm>
            <a:off x="4283733" y="6365188"/>
            <a:ext cx="1339660" cy="476545"/>
          </a:xfrm>
          <a:prstGeom prst="frame">
            <a:avLst>
              <a:gd name="adj1" fmla="val 56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132157" y="6156701"/>
            <a:ext cx="468701" cy="369332"/>
            <a:chOff x="6713149" y="6180069"/>
            <a:chExt cx="468701" cy="369332"/>
          </a:xfrm>
        </p:grpSpPr>
        <p:sp>
          <p:nvSpPr>
            <p:cNvPr id="20" name="타원 19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18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액자 22"/>
          <p:cNvSpPr/>
          <p:nvPr/>
        </p:nvSpPr>
        <p:spPr>
          <a:xfrm>
            <a:off x="6486525" y="4497906"/>
            <a:ext cx="1095376" cy="476545"/>
          </a:xfrm>
          <a:prstGeom prst="frame">
            <a:avLst>
              <a:gd name="adj1" fmla="val 56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7288421" y="4326783"/>
            <a:ext cx="468701" cy="369332"/>
            <a:chOff x="6713149" y="6180069"/>
            <a:chExt cx="468701" cy="369332"/>
          </a:xfrm>
        </p:grpSpPr>
        <p:sp>
          <p:nvSpPr>
            <p:cNvPr id="17" name="타원 16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17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167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-106" t="62694" r="106" b="-3787"/>
          <a:stretch/>
        </p:blipFill>
        <p:spPr>
          <a:xfrm>
            <a:off x="17516" y="5200231"/>
            <a:ext cx="7932062" cy="1730165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4585836" y="6271913"/>
            <a:ext cx="1339660" cy="476545"/>
          </a:xfrm>
          <a:prstGeom prst="frame">
            <a:avLst>
              <a:gd name="adj1" fmla="val 56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394617" y="6079052"/>
            <a:ext cx="468701" cy="369332"/>
            <a:chOff x="6713149" y="6180069"/>
            <a:chExt cx="468701" cy="369332"/>
          </a:xfrm>
        </p:grpSpPr>
        <p:sp>
          <p:nvSpPr>
            <p:cNvPr id="14" name="타원 13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20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1340328" y="1622845"/>
            <a:ext cx="2225252" cy="164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/>
          <a:srcRect l="16552" t="47486" r="81083" b="47914"/>
          <a:stretch/>
        </p:blipFill>
        <p:spPr>
          <a:xfrm>
            <a:off x="1952625" y="2002989"/>
            <a:ext cx="190500" cy="25717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1340328" y="2519750"/>
            <a:ext cx="2225252" cy="164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340328" y="3033213"/>
            <a:ext cx="2225252" cy="164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340328" y="4395287"/>
            <a:ext cx="1440972" cy="1671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146464" y="1720523"/>
            <a:ext cx="44409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19. </a:t>
            </a:r>
            <a:r>
              <a:rPr lang="ko-KR" altLang="en-US" spc="-150" dirty="0"/>
              <a:t>핵심인력정보 및 </a:t>
            </a:r>
            <a:r>
              <a:rPr lang="ko-KR" altLang="en-US" spc="-150" dirty="0" err="1"/>
              <a:t>연봉정보를</a:t>
            </a:r>
            <a:r>
              <a:rPr lang="ko-KR" altLang="en-US" spc="-150" dirty="0"/>
              <a:t> 입력합니다</a:t>
            </a:r>
            <a:r>
              <a:rPr lang="en-US" altLang="ko-KR" spc="-15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1600" spc="-150" dirty="0"/>
              <a:t>*</a:t>
            </a:r>
            <a:r>
              <a:rPr lang="ko-KR" altLang="en-US" sz="1600" spc="-150" dirty="0" err="1"/>
              <a:t>필수값은</a:t>
            </a:r>
            <a:r>
              <a:rPr lang="ko-KR" altLang="en-US" sz="1600" spc="-150" dirty="0"/>
              <a:t> 입력</a:t>
            </a:r>
            <a:r>
              <a:rPr lang="en-US" altLang="ko-KR" sz="1600" spc="-150" dirty="0"/>
              <a:t>, </a:t>
            </a:r>
            <a:r>
              <a:rPr lang="ko-KR" altLang="en-US" sz="1600" spc="-150" dirty="0" err="1"/>
              <a:t>선택값은</a:t>
            </a:r>
            <a:r>
              <a:rPr lang="ko-KR" altLang="en-US" sz="1600" spc="-150" dirty="0"/>
              <a:t> 선택하여 입력하면 됩니다</a:t>
            </a:r>
            <a:r>
              <a:rPr lang="en-US" altLang="ko-KR" sz="1600" spc="-15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20. </a:t>
            </a:r>
            <a:r>
              <a:rPr lang="ko-KR" altLang="en-US" dirty="0"/>
              <a:t>입력 완료 후</a:t>
            </a:r>
            <a:r>
              <a:rPr lang="en-US" altLang="ko-KR" dirty="0"/>
              <a:t>, [</a:t>
            </a:r>
            <a:r>
              <a:rPr lang="ko-KR" altLang="en-US" dirty="0" err="1"/>
              <a:t>최종제출</a:t>
            </a:r>
            <a:r>
              <a:rPr lang="en-US" altLang="ko-KR" dirty="0"/>
              <a:t>] </a:t>
            </a:r>
            <a:r>
              <a:rPr lang="ko-KR" altLang="en-US" dirty="0"/>
              <a:t>버튼을 눌러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 </a:t>
            </a:r>
            <a:r>
              <a:rPr lang="ko-KR" altLang="en-US" dirty="0" err="1"/>
              <a:t>전자서명합니다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" y="396815"/>
            <a:ext cx="7570049" cy="4771752"/>
          </a:xfrm>
          <a:prstGeom prst="rect">
            <a:avLst/>
          </a:prstGeom>
        </p:spPr>
      </p:pic>
      <p:sp>
        <p:nvSpPr>
          <p:cNvPr id="6" name="액자 5"/>
          <p:cNvSpPr/>
          <p:nvPr/>
        </p:nvSpPr>
        <p:spPr>
          <a:xfrm>
            <a:off x="-1" y="1431151"/>
            <a:ext cx="8056267" cy="3769080"/>
          </a:xfrm>
          <a:prstGeom prst="frame">
            <a:avLst>
              <a:gd name="adj1" fmla="val 10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ㄱ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7777125" y="1246485"/>
            <a:ext cx="468701" cy="369332"/>
            <a:chOff x="6713149" y="6180069"/>
            <a:chExt cx="468701" cy="369332"/>
          </a:xfrm>
        </p:grpSpPr>
        <p:sp>
          <p:nvSpPr>
            <p:cNvPr id="11" name="타원 10"/>
            <p:cNvSpPr/>
            <p:nvPr/>
          </p:nvSpPr>
          <p:spPr>
            <a:xfrm>
              <a:off x="6785617" y="6217466"/>
              <a:ext cx="308457" cy="3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3149" y="6180069"/>
              <a:ext cx="46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19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3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54" y="4156378"/>
            <a:ext cx="6109756" cy="246009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2082" t="2852" r="1938" b="16673"/>
          <a:stretch/>
        </p:blipFill>
        <p:spPr>
          <a:xfrm>
            <a:off x="543254" y="280147"/>
            <a:ext cx="5952663" cy="3237862"/>
          </a:xfrm>
          <a:prstGeom prst="rect">
            <a:avLst/>
          </a:prstGeom>
        </p:spPr>
      </p:pic>
      <p:sp>
        <p:nvSpPr>
          <p:cNvPr id="3" name="액자 2"/>
          <p:cNvSpPr/>
          <p:nvPr/>
        </p:nvSpPr>
        <p:spPr>
          <a:xfrm>
            <a:off x="3510951" y="280148"/>
            <a:ext cx="2965379" cy="3236694"/>
          </a:xfrm>
          <a:prstGeom prst="frame">
            <a:avLst>
              <a:gd name="adj1" fmla="val 11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액자 4"/>
          <p:cNvSpPr/>
          <p:nvPr/>
        </p:nvSpPr>
        <p:spPr>
          <a:xfrm>
            <a:off x="6105525" y="4290376"/>
            <a:ext cx="780783" cy="294223"/>
          </a:xfrm>
          <a:prstGeom prst="frame">
            <a:avLst>
              <a:gd name="adj1" fmla="val 68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696" y="2568228"/>
            <a:ext cx="47383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/>
              <a:t>[</a:t>
            </a:r>
            <a:r>
              <a:rPr lang="ko-KR" altLang="en-US" dirty="0"/>
              <a:t>내일채움공제</a:t>
            </a:r>
            <a:r>
              <a:rPr lang="en-US" altLang="ko-KR" dirty="0"/>
              <a:t>]</a:t>
            </a:r>
            <a:r>
              <a:rPr lang="ko-KR" altLang="en-US" dirty="0"/>
              <a:t>를 클릭하여</a:t>
            </a:r>
            <a:br>
              <a:rPr lang="en-US" altLang="ko-KR" dirty="0"/>
            </a:br>
            <a:r>
              <a:rPr lang="ko-KR" altLang="en-US" dirty="0"/>
              <a:t>메인페이지로 이동합니다</a:t>
            </a:r>
            <a:r>
              <a:rPr lang="en-US" altLang="ko-KR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우측 상단의</a:t>
            </a:r>
            <a:r>
              <a:rPr lang="ko-KR" altLang="en-US" b="1" dirty="0"/>
              <a:t> </a:t>
            </a:r>
            <a:r>
              <a:rPr lang="en-US" altLang="ko-KR" b="1" dirty="0"/>
              <a:t>[</a:t>
            </a:r>
            <a:r>
              <a:rPr lang="ko-KR" altLang="en-US" b="1" dirty="0"/>
              <a:t>로그인</a:t>
            </a:r>
            <a:r>
              <a:rPr lang="en-US" altLang="ko-KR" b="1" dirty="0"/>
              <a:t>] </a:t>
            </a:r>
            <a:r>
              <a:rPr lang="ko-KR" altLang="en-US" dirty="0"/>
              <a:t>버튼을 클릭합니다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3389713" y="152390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5919763" y="4085424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141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092153"/>
            <a:ext cx="5510213" cy="5299122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1896892" y="4206045"/>
            <a:ext cx="2683272" cy="741512"/>
          </a:xfrm>
          <a:prstGeom prst="frame">
            <a:avLst>
              <a:gd name="adj1" fmla="val 42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3696" y="1222319"/>
            <a:ext cx="4738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3. </a:t>
            </a:r>
            <a:r>
              <a:rPr lang="en-US" altLang="ko-KR" b="1" dirty="0"/>
              <a:t>[</a:t>
            </a:r>
            <a:r>
              <a:rPr lang="ko-KR" altLang="en-US" b="1" dirty="0"/>
              <a:t>가입여부 확인</a:t>
            </a:r>
            <a:r>
              <a:rPr lang="en-US" altLang="ko-KR" b="1" dirty="0"/>
              <a:t>]</a:t>
            </a:r>
            <a:r>
              <a:rPr lang="ko-KR" altLang="en-US" dirty="0"/>
              <a:t>을 클릭하여</a:t>
            </a:r>
            <a:br>
              <a:rPr lang="en-US" altLang="ko-KR" dirty="0"/>
            </a:br>
            <a:r>
              <a:rPr lang="en-US" altLang="ko-KR" dirty="0"/>
              <a:t>  </a:t>
            </a:r>
            <a:r>
              <a:rPr lang="ko-KR" altLang="en-US" dirty="0"/>
              <a:t> 가입여부 확인 후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   </a:t>
            </a:r>
            <a:r>
              <a:rPr lang="ko-KR" altLang="en-US" dirty="0"/>
              <a:t>내일채움공제 회원으로 가입합니다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   </a:t>
            </a:r>
            <a:r>
              <a:rPr lang="ko-KR" altLang="en-US" sz="1400" b="1" dirty="0">
                <a:solidFill>
                  <a:srgbClr val="FF0000"/>
                </a:solidFill>
              </a:rPr>
              <a:t>★ </a:t>
            </a:r>
            <a:r>
              <a:rPr lang="ko-KR" altLang="en-US" sz="1400" b="1" dirty="0" err="1">
                <a:solidFill>
                  <a:srgbClr val="FF0000"/>
                </a:solidFill>
              </a:rPr>
              <a:t>공동인증서</a:t>
            </a:r>
            <a:r>
              <a:rPr lang="ko-KR" altLang="en-US" sz="1400" b="1" dirty="0">
                <a:solidFill>
                  <a:srgbClr val="FF0000"/>
                </a:solidFill>
              </a:rPr>
              <a:t> 필요</a:t>
            </a:r>
            <a:br>
              <a:rPr lang="en-US" altLang="ko-KR" sz="1400" b="1" dirty="0">
                <a:solidFill>
                  <a:srgbClr val="FF0000"/>
                </a:solidFill>
              </a:rPr>
            </a:br>
            <a:r>
              <a:rPr lang="en-US" altLang="ko-KR" sz="1400" b="1" dirty="0">
                <a:solidFill>
                  <a:srgbClr val="FF0000"/>
                </a:solidFill>
              </a:rPr>
              <a:t>    </a:t>
            </a:r>
            <a:r>
              <a:rPr lang="ko-KR" altLang="en-US" sz="1400" b="1" dirty="0">
                <a:solidFill>
                  <a:srgbClr val="FF0000"/>
                </a:solidFill>
              </a:rPr>
              <a:t>★ 이미 회원가입을 한 경우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중앙의 로그인 버튼을</a:t>
            </a:r>
            <a:br>
              <a:rPr lang="en-US" altLang="ko-KR" sz="1400" b="1" dirty="0">
                <a:solidFill>
                  <a:srgbClr val="FF0000"/>
                </a:solidFill>
              </a:rPr>
            </a:br>
            <a:r>
              <a:rPr lang="en-US" altLang="ko-KR" sz="1400" b="1" dirty="0">
                <a:solidFill>
                  <a:srgbClr val="FF0000"/>
                </a:solidFill>
              </a:rPr>
              <a:t>        </a:t>
            </a:r>
            <a:r>
              <a:rPr lang="ko-KR" altLang="en-US" sz="1400" b="1" dirty="0">
                <a:solidFill>
                  <a:srgbClr val="FF0000"/>
                </a:solidFill>
              </a:rPr>
              <a:t>눌러 로그인 합니다</a:t>
            </a:r>
            <a:r>
              <a:rPr lang="en-US" altLang="ko-KR" sz="1400" b="1" dirty="0">
                <a:solidFill>
                  <a:srgbClr val="FF0000"/>
                </a:solidFill>
              </a:rPr>
              <a:t>.</a:t>
            </a:r>
            <a:br>
              <a:rPr lang="en-US" altLang="ko-KR" sz="1400" b="1" dirty="0">
                <a:solidFill>
                  <a:srgbClr val="FF0000"/>
                </a:solidFill>
              </a:rPr>
            </a:br>
            <a:br>
              <a:rPr lang="en-US" altLang="ko-KR" sz="1400" b="1" dirty="0">
                <a:solidFill>
                  <a:srgbClr val="FF0000"/>
                </a:solidFill>
              </a:rPr>
            </a:br>
            <a:r>
              <a:rPr lang="en-US" altLang="ko-KR" sz="1400" b="1" dirty="0">
                <a:solidFill>
                  <a:srgbClr val="FF0000"/>
                </a:solidFill>
              </a:rPr>
              <a:t>     </a:t>
            </a:r>
            <a:r>
              <a:rPr lang="en-US" altLang="ko-KR" sz="1200" b="1" dirty="0"/>
              <a:t>cf. </a:t>
            </a:r>
            <a:r>
              <a:rPr lang="ko-KR" altLang="en-US" sz="1200" b="1" dirty="0" err="1"/>
              <a:t>공동인증서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로그인에</a:t>
            </a:r>
            <a:r>
              <a:rPr lang="ko-KR" altLang="en-US" sz="1200" b="1" dirty="0"/>
              <a:t> 필요한 보안 프로그램 설치 필요</a:t>
            </a:r>
          </a:p>
        </p:txBody>
      </p:sp>
      <p:sp>
        <p:nvSpPr>
          <p:cNvPr id="8" name="타원 7"/>
          <p:cNvSpPr/>
          <p:nvPr/>
        </p:nvSpPr>
        <p:spPr>
          <a:xfrm>
            <a:off x="1742663" y="4020992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9" name="액자 8"/>
          <p:cNvSpPr/>
          <p:nvPr/>
        </p:nvSpPr>
        <p:spPr>
          <a:xfrm>
            <a:off x="3168693" y="2582401"/>
            <a:ext cx="929778" cy="540626"/>
          </a:xfrm>
          <a:prstGeom prst="frame">
            <a:avLst>
              <a:gd name="adj1" fmla="val 42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A3A90AB-F4A5-4904-BED2-1A909D40E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04" t="25131" r="3161" b="38576"/>
          <a:stretch/>
        </p:blipFill>
        <p:spPr>
          <a:xfrm>
            <a:off x="8112430" y="4438052"/>
            <a:ext cx="3420836" cy="1853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직선 화살표 연결선 10"/>
          <p:cNvCxnSpPr/>
          <p:nvPr/>
        </p:nvCxnSpPr>
        <p:spPr>
          <a:xfrm>
            <a:off x="9822848" y="4175751"/>
            <a:ext cx="0" cy="210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2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274050" y="2393419"/>
            <a:ext cx="4430615" cy="2566462"/>
            <a:chOff x="1274050" y="2393419"/>
            <a:chExt cx="4430615" cy="256646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rcRect l="2462" t="-379" r="2513" b="1848"/>
            <a:stretch/>
          </p:blipFill>
          <p:spPr>
            <a:xfrm>
              <a:off x="1274050" y="2393419"/>
              <a:ext cx="4430615" cy="2566462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2541296" y="3790951"/>
              <a:ext cx="1849729" cy="857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2"/>
            <a:srcRect l="2462" t="88258" r="88977" b="1848"/>
            <a:stretch/>
          </p:blipFill>
          <p:spPr>
            <a:xfrm>
              <a:off x="1327149" y="2461349"/>
              <a:ext cx="225425" cy="257705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27751" t="24429" r="28333" b="859"/>
          <a:stretch/>
        </p:blipFill>
        <p:spPr>
          <a:xfrm>
            <a:off x="2363502" y="4981575"/>
            <a:ext cx="2251709" cy="1876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2801" t="2399" r="2453" b="-150"/>
          <a:stretch/>
        </p:blipFill>
        <p:spPr>
          <a:xfrm>
            <a:off x="1274050" y="0"/>
            <a:ext cx="4430615" cy="2371725"/>
          </a:xfrm>
          <a:prstGeom prst="rect">
            <a:avLst/>
          </a:prstGeom>
        </p:spPr>
      </p:pic>
      <p:sp>
        <p:nvSpPr>
          <p:cNvPr id="7" name="액자 6"/>
          <p:cNvSpPr/>
          <p:nvPr/>
        </p:nvSpPr>
        <p:spPr>
          <a:xfrm>
            <a:off x="1948277" y="816194"/>
            <a:ext cx="3082158" cy="540626"/>
          </a:xfrm>
          <a:prstGeom prst="frame">
            <a:avLst>
              <a:gd name="adj1" fmla="val 42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794048" y="639741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" name="액자 9"/>
          <p:cNvSpPr/>
          <p:nvPr/>
        </p:nvSpPr>
        <p:spPr>
          <a:xfrm>
            <a:off x="2438400" y="2393419"/>
            <a:ext cx="2105025" cy="2566462"/>
          </a:xfrm>
          <a:prstGeom prst="frame">
            <a:avLst>
              <a:gd name="adj1" fmla="val 12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284171" y="2216966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12" name="액자 11"/>
          <p:cNvSpPr/>
          <p:nvPr/>
        </p:nvSpPr>
        <p:spPr>
          <a:xfrm>
            <a:off x="3002346" y="5226268"/>
            <a:ext cx="1102929" cy="812581"/>
          </a:xfrm>
          <a:prstGeom prst="frame">
            <a:avLst>
              <a:gd name="adj1" fmla="val 30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액자 12"/>
          <p:cNvSpPr/>
          <p:nvPr/>
        </p:nvSpPr>
        <p:spPr>
          <a:xfrm>
            <a:off x="3440496" y="6486526"/>
            <a:ext cx="1102929" cy="371474"/>
          </a:xfrm>
          <a:prstGeom prst="frame">
            <a:avLst>
              <a:gd name="adj1" fmla="val 68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286267" y="6310073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53696" y="2216966"/>
            <a:ext cx="4738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4. </a:t>
            </a:r>
            <a:r>
              <a:rPr lang="ko-KR" altLang="en-US" dirty="0"/>
              <a:t>사업자등록번호를 입력하여 조회합니다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5. </a:t>
            </a:r>
            <a:r>
              <a:rPr lang="ko-KR" altLang="en-US" dirty="0"/>
              <a:t>기업 </a:t>
            </a:r>
            <a:r>
              <a:rPr lang="ko-KR" altLang="en-US" dirty="0" err="1"/>
              <a:t>공동인증서</a:t>
            </a:r>
            <a:r>
              <a:rPr lang="ko-KR" altLang="en-US" dirty="0"/>
              <a:t> 암호를 입력합니다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6. </a:t>
            </a:r>
            <a:r>
              <a:rPr lang="ko-KR" altLang="en-US" spc="-100" dirty="0"/>
              <a:t>기가입내역이 없을 경우</a:t>
            </a:r>
            <a:r>
              <a:rPr lang="en-US" altLang="ko-KR" spc="-100" dirty="0"/>
              <a:t>, </a:t>
            </a:r>
            <a:br>
              <a:rPr lang="en-US" altLang="ko-KR" spc="-100" dirty="0"/>
            </a:br>
            <a:r>
              <a:rPr lang="en-US" altLang="ko-KR" spc="-100" dirty="0"/>
              <a:t>    </a:t>
            </a:r>
            <a:r>
              <a:rPr lang="en-US" altLang="ko-KR" b="1" spc="-100" dirty="0"/>
              <a:t>[</a:t>
            </a:r>
            <a:r>
              <a:rPr lang="ko-KR" altLang="en-US" b="1" spc="-100" dirty="0"/>
              <a:t>가입하기</a:t>
            </a:r>
            <a:r>
              <a:rPr lang="en-US" altLang="ko-KR" b="1" spc="-100" dirty="0"/>
              <a:t>] </a:t>
            </a:r>
            <a:r>
              <a:rPr lang="ko-KR" altLang="en-US" spc="-100" dirty="0"/>
              <a:t>버튼을</a:t>
            </a:r>
            <a:r>
              <a:rPr lang="en-US" altLang="ko-KR" spc="-100" dirty="0"/>
              <a:t> </a:t>
            </a:r>
            <a:r>
              <a:rPr lang="ko-KR" altLang="en-US" spc="-100" dirty="0"/>
              <a:t>눌러 회원가입 합니다</a:t>
            </a:r>
            <a:r>
              <a:rPr lang="en-US" altLang="ko-KR" spc="-100" dirty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11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" y="1553112"/>
            <a:ext cx="4496510" cy="36657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82" y="1624718"/>
            <a:ext cx="3926315" cy="371305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795" y="1394168"/>
            <a:ext cx="3734571" cy="4030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504" y="169157"/>
            <a:ext cx="66049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◆ 참고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회원가입 화면 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b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14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* </a:t>
            </a:r>
            <a:r>
              <a:rPr lang="ko-KR" altLang="en-US" sz="1400" b="1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공동인증서</a:t>
            </a:r>
            <a:r>
              <a:rPr lang="ko-KR" altLang="en-US" sz="14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필요</a:t>
            </a:r>
          </a:p>
        </p:txBody>
      </p:sp>
    </p:spTree>
    <p:extLst>
      <p:ext uri="{BB962C8B-B14F-4D97-AF65-F5344CB8AC3E}">
        <p14:creationId xmlns:p14="http://schemas.microsoft.com/office/powerpoint/2010/main" val="411304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1" y="1646653"/>
            <a:ext cx="7433126" cy="2983031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6416703" y="1765922"/>
            <a:ext cx="788614" cy="304612"/>
          </a:xfrm>
          <a:prstGeom prst="frame">
            <a:avLst>
              <a:gd name="adj1" fmla="val 42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액자 4"/>
          <p:cNvSpPr/>
          <p:nvPr/>
        </p:nvSpPr>
        <p:spPr>
          <a:xfrm>
            <a:off x="6416702" y="3138168"/>
            <a:ext cx="1009815" cy="257039"/>
          </a:xfrm>
          <a:prstGeom prst="frame">
            <a:avLst>
              <a:gd name="adj1" fmla="val 42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1359" y="2442514"/>
            <a:ext cx="42906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7. </a:t>
            </a:r>
            <a:r>
              <a:rPr lang="ko-KR" altLang="en-US" dirty="0" err="1"/>
              <a:t>공동인증서</a:t>
            </a:r>
            <a:r>
              <a:rPr lang="ko-KR" altLang="en-US" dirty="0"/>
              <a:t> 로그인 후</a:t>
            </a:r>
            <a:r>
              <a:rPr lang="en-US" altLang="ko-KR" dirty="0"/>
              <a:t>, </a:t>
            </a:r>
            <a:r>
              <a:rPr lang="ko-KR" altLang="en-US" dirty="0"/>
              <a:t>상단 메뉴의</a:t>
            </a:r>
            <a:br>
              <a:rPr lang="en-US" altLang="ko-KR" dirty="0"/>
            </a:br>
            <a:r>
              <a:rPr lang="en-US" altLang="ko-KR" b="1" dirty="0"/>
              <a:t>  </a:t>
            </a:r>
            <a:r>
              <a:rPr lang="ko-KR" altLang="en-US" b="1" dirty="0"/>
              <a:t> </a:t>
            </a:r>
            <a:r>
              <a:rPr lang="en-US" altLang="ko-KR" b="1" dirty="0"/>
              <a:t>[</a:t>
            </a:r>
            <a:r>
              <a:rPr lang="ko-KR" altLang="en-US" b="1" dirty="0" err="1"/>
              <a:t>마이페이지</a:t>
            </a:r>
            <a:r>
              <a:rPr lang="ko-KR" altLang="en-US" b="1" dirty="0"/>
              <a:t> </a:t>
            </a:r>
            <a:r>
              <a:rPr lang="en-US" altLang="ko-KR" b="1" dirty="0"/>
              <a:t>- </a:t>
            </a:r>
            <a:r>
              <a:rPr lang="ko-KR" altLang="en-US" b="1" dirty="0"/>
              <a:t>상품 계약 관리</a:t>
            </a:r>
            <a:r>
              <a:rPr lang="en-US" altLang="ko-KR" b="1" dirty="0"/>
              <a:t>] 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   </a:t>
            </a:r>
            <a:r>
              <a:rPr lang="ko-KR" altLang="en-US" dirty="0"/>
              <a:t>버튼을 누릅니다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6262473" y="2957170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584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2387" y="2213914"/>
            <a:ext cx="4290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8. </a:t>
            </a:r>
            <a:r>
              <a:rPr lang="en-US" altLang="ko-KR" b="1" dirty="0"/>
              <a:t>[</a:t>
            </a:r>
            <a:r>
              <a:rPr lang="ko-KR" altLang="en-US" b="1" dirty="0"/>
              <a:t>연계</a:t>
            </a:r>
            <a:r>
              <a:rPr lang="en-US" altLang="ko-KR" b="1" dirty="0"/>
              <a:t>/</a:t>
            </a:r>
            <a:r>
              <a:rPr lang="ko-KR" altLang="en-US" b="1" dirty="0"/>
              <a:t>재가입</a:t>
            </a:r>
            <a:r>
              <a:rPr lang="en-US" altLang="ko-KR" b="1" dirty="0"/>
              <a:t>] </a:t>
            </a:r>
            <a:r>
              <a:rPr lang="ko-KR" altLang="en-US" dirty="0"/>
              <a:t>메뉴로 이동합니다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9. </a:t>
            </a:r>
            <a:r>
              <a:rPr lang="ko-KR" altLang="en-US" dirty="0" err="1"/>
              <a:t>연계가입</a:t>
            </a:r>
            <a:r>
              <a:rPr lang="ko-KR" altLang="en-US" dirty="0"/>
              <a:t> 또는 재가입을 하고자 하는       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대상을</a:t>
            </a:r>
            <a:r>
              <a:rPr lang="en-US" altLang="ko-KR" dirty="0"/>
              <a:t> </a:t>
            </a:r>
            <a:r>
              <a:rPr lang="ko-KR" altLang="en-US" dirty="0"/>
              <a:t>선택하여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10.</a:t>
            </a:r>
            <a:r>
              <a:rPr lang="ko-KR" altLang="en-US" dirty="0"/>
              <a:t> </a:t>
            </a:r>
            <a:r>
              <a:rPr lang="en-US" altLang="ko-KR" b="1" dirty="0"/>
              <a:t>[</a:t>
            </a:r>
            <a:r>
              <a:rPr lang="ko-KR" altLang="en-US" b="1" dirty="0"/>
              <a:t>연계가입신청</a:t>
            </a:r>
            <a:r>
              <a:rPr lang="en-US" altLang="ko-KR" b="1" dirty="0"/>
              <a:t>]</a:t>
            </a:r>
            <a:r>
              <a:rPr lang="en-US" altLang="ko-KR" dirty="0"/>
              <a:t> </a:t>
            </a:r>
            <a:r>
              <a:rPr lang="ko-KR" altLang="en-US" dirty="0"/>
              <a:t>버튼을 누릅니다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7963741" cy="6667499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6785618" y="1994522"/>
            <a:ext cx="1168598" cy="1034428"/>
          </a:xfrm>
          <a:prstGeom prst="frame">
            <a:avLst>
              <a:gd name="adj1" fmla="val 42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액자 5"/>
          <p:cNvSpPr/>
          <p:nvPr/>
        </p:nvSpPr>
        <p:spPr>
          <a:xfrm>
            <a:off x="-28646" y="5762625"/>
            <a:ext cx="495371" cy="495300"/>
          </a:xfrm>
          <a:prstGeom prst="frame">
            <a:avLst>
              <a:gd name="adj1" fmla="val 61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액자 6"/>
          <p:cNvSpPr/>
          <p:nvPr/>
        </p:nvSpPr>
        <p:spPr>
          <a:xfrm>
            <a:off x="6972229" y="6372225"/>
            <a:ext cx="1020158" cy="390524"/>
          </a:xfrm>
          <a:prstGeom prst="frame">
            <a:avLst>
              <a:gd name="adj1" fmla="val 69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31389" y="1811188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312496" y="5579291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6785617" y="6217466"/>
            <a:ext cx="308457" cy="3095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13149" y="6180069"/>
            <a:ext cx="46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10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5371" y="5934862"/>
            <a:ext cx="790504" cy="1706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015153" y="5942732"/>
            <a:ext cx="2957021" cy="1627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51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B5368D630D08C0418F115A7520BB06D3" ma:contentTypeVersion="16" ma:contentTypeDescription="새 문서를 만듭니다." ma:contentTypeScope="" ma:versionID="56c923267371724a10e500cbd43a175b">
  <xsd:schema xmlns:xsd="http://www.w3.org/2001/XMLSchema" xmlns:xs="http://www.w3.org/2001/XMLSchema" xmlns:p="http://schemas.microsoft.com/office/2006/metadata/properties" xmlns:ns2="6210b323-0632-41a4-8003-d09bb9013804" xmlns:ns3="7e13d6a3-d778-4f02-88e4-17ae17ee87d3" targetNamespace="http://schemas.microsoft.com/office/2006/metadata/properties" ma:root="true" ma:fieldsID="de416316589351536145190ce698d082" ns2:_="" ns3:_="">
    <xsd:import namespace="6210b323-0632-41a4-8003-d09bb9013804"/>
    <xsd:import namespace="7e13d6a3-d778-4f02-88e4-17ae17ee8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0b323-0632-41a4-8003-d09bb90138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이미지 태그" ma:readOnly="false" ma:fieldId="{5cf76f15-5ced-4ddc-b409-7134ff3c332f}" ma:taxonomyMulti="true" ma:sspId="588f7c8a-1e84-44d4-a935-b3dccb626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d6a3-d778-4f02-88e4-17ae17ee8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951dae-3945-40d3-9f49-9b945c4fdcc0}" ma:internalName="TaxCatchAll" ma:showField="CatchAllData" ma:web="7e13d6a3-d778-4f02-88e4-17ae17ee8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55389C-24AA-4A44-A8B0-BDD5525D49F3}"/>
</file>

<file path=customXml/itemProps2.xml><?xml version="1.0" encoding="utf-8"?>
<ds:datastoreItem xmlns:ds="http://schemas.openxmlformats.org/officeDocument/2006/customXml" ds:itemID="{DC7DAE90-6AEF-4E92-9F9C-2581AFA1655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2396</TotalTime>
  <Words>1391</Words>
  <Application>Microsoft Office PowerPoint</Application>
  <PresentationFormat>와이드스크린</PresentationFormat>
  <Paragraphs>243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3" baseType="lpstr">
      <vt:lpstr>Albertus Extra Bold</vt:lpstr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하미향</dc:creator>
  <cp:lastModifiedBy>조 원석</cp:lastModifiedBy>
  <cp:revision>129</cp:revision>
  <cp:lastPrinted>2020-08-20T01:01:49Z</cp:lastPrinted>
  <dcterms:created xsi:type="dcterms:W3CDTF">2019-08-08T05:05:48Z</dcterms:created>
  <dcterms:modified xsi:type="dcterms:W3CDTF">2022-08-11T07:58:45Z</dcterms:modified>
</cp:coreProperties>
</file>